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3949" r:id="rId2"/>
  </p:sldMasterIdLst>
  <p:notesMasterIdLst>
    <p:notesMasterId r:id="rId34"/>
  </p:notesMasterIdLst>
  <p:sldIdLst>
    <p:sldId id="256" r:id="rId3"/>
    <p:sldId id="280" r:id="rId4"/>
    <p:sldId id="281" r:id="rId5"/>
    <p:sldId id="282" r:id="rId6"/>
    <p:sldId id="283" r:id="rId7"/>
    <p:sldId id="284" r:id="rId8"/>
    <p:sldId id="319" r:id="rId9"/>
    <p:sldId id="317" r:id="rId10"/>
    <p:sldId id="315" r:id="rId11"/>
    <p:sldId id="286" r:id="rId12"/>
    <p:sldId id="316" r:id="rId13"/>
    <p:sldId id="323" r:id="rId14"/>
    <p:sldId id="326" r:id="rId15"/>
    <p:sldId id="322" r:id="rId16"/>
    <p:sldId id="297" r:id="rId17"/>
    <p:sldId id="298" r:id="rId18"/>
    <p:sldId id="299" r:id="rId19"/>
    <p:sldId id="300" r:id="rId20"/>
    <p:sldId id="301" r:id="rId21"/>
    <p:sldId id="302" r:id="rId22"/>
    <p:sldId id="303" r:id="rId23"/>
    <p:sldId id="304" r:id="rId24"/>
    <p:sldId id="320" r:id="rId25"/>
    <p:sldId id="307" r:id="rId26"/>
    <p:sldId id="308" r:id="rId27"/>
    <p:sldId id="309" r:id="rId28"/>
    <p:sldId id="310" r:id="rId29"/>
    <p:sldId id="311" r:id="rId30"/>
    <p:sldId id="313" r:id="rId31"/>
    <p:sldId id="314" r:id="rId32"/>
    <p:sldId id="321" r:id="rId33"/>
  </p:sldIdLst>
  <p:sldSz cx="9144000" cy="6858000" type="screen4x3"/>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A4"/>
    <a:srgbClr val="A7B9DC"/>
    <a:srgbClr val="5F66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6" d="100"/>
          <a:sy n="86" d="100"/>
        </p:scale>
        <p:origin x="1339"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6.6922029843210551E-2"/>
          <c:y val="8.179960153932680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850681637711597"/>
          <c:y val="0.25499572663404857"/>
          <c:w val="0.68992498796336277"/>
          <c:h val="0.74353879761541919"/>
        </c:manualLayout>
      </c:layout>
      <c:pieChart>
        <c:varyColors val="1"/>
        <c:ser>
          <c:idx val="0"/>
          <c:order val="0"/>
          <c:tx>
            <c:strRef>
              <c:f>Foglio1!$B$1</c:f>
              <c:strCache>
                <c:ptCount val="1"/>
                <c:pt idx="0">
                  <c:v>   </c:v>
                </c:pt>
              </c:strCache>
            </c:strRef>
          </c:tx>
          <c:dPt>
            <c:idx val="0"/>
            <c:bubble3D val="0"/>
            <c:spPr>
              <a:solidFill>
                <a:srgbClr val="A7B9DC"/>
              </a:solidFill>
              <a:ln w="19050">
                <a:solidFill>
                  <a:schemeClr val="lt1"/>
                </a:solidFill>
              </a:ln>
              <a:effectLst/>
            </c:spPr>
            <c:extLst>
              <c:ext xmlns:c16="http://schemas.microsoft.com/office/drawing/2014/chart" uri="{C3380CC4-5D6E-409C-BE32-E72D297353CC}">
                <c16:uniqueId val="{00000001-AEC8-4386-B236-300913A2727A}"/>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AEC8-4386-B236-300913A2727A}"/>
              </c:ext>
            </c:extLst>
          </c:dPt>
          <c:dPt>
            <c:idx val="2"/>
            <c:bubble3D val="0"/>
            <c:explosion val="1"/>
            <c:spPr>
              <a:solidFill>
                <a:srgbClr val="0072A4"/>
              </a:solidFill>
              <a:ln w="19050">
                <a:solidFill>
                  <a:schemeClr val="lt1"/>
                </a:solidFill>
              </a:ln>
              <a:effectLst/>
            </c:spPr>
            <c:extLst>
              <c:ext xmlns:c16="http://schemas.microsoft.com/office/drawing/2014/chart" uri="{C3380CC4-5D6E-409C-BE32-E72D297353CC}">
                <c16:uniqueId val="{00000005-AEC8-4386-B236-300913A2727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EC8-4386-B236-300913A272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1"/>
            <c:showBubbleSize val="0"/>
            <c:showLeaderLines val="0"/>
            <c:extLst>
              <c:ext xmlns:c15="http://schemas.microsoft.com/office/drawing/2012/chart" uri="{CE6537A1-D6FC-4f65-9D91-7224C49458BB}"/>
            </c:extLst>
          </c:dLbls>
          <c:cat>
            <c:strRef>
              <c:f>Foglio1!$A$2:$A$5</c:f>
              <c:strCache>
                <c:ptCount val="3"/>
                <c:pt idx="0">
                  <c:v>Muslim</c:v>
                </c:pt>
                <c:pt idx="1">
                  <c:v>Christian</c:v>
                </c:pt>
                <c:pt idx="2">
                  <c:v>Other/n.a.</c:v>
                </c:pt>
              </c:strCache>
            </c:strRef>
          </c:cat>
          <c:val>
            <c:numRef>
              <c:f>Foglio1!$B$2:$B$5</c:f>
              <c:numCache>
                <c:formatCode>General</c:formatCode>
                <c:ptCount val="4"/>
                <c:pt idx="0">
                  <c:v>47</c:v>
                </c:pt>
                <c:pt idx="1">
                  <c:v>37</c:v>
                </c:pt>
                <c:pt idx="2">
                  <c:v>16</c:v>
                </c:pt>
              </c:numCache>
            </c:numRef>
          </c:val>
          <c:extLst>
            <c:ext xmlns:c16="http://schemas.microsoft.com/office/drawing/2014/chart" uri="{C3380CC4-5D6E-409C-BE32-E72D297353CC}">
              <c16:uniqueId val="{00000008-AEC8-4386-B236-300913A2727A}"/>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5162317663634928"/>
          <c:y val="0.93891645460215711"/>
          <c:w val="0.84837694310860956"/>
          <c:h val="5.83061525658574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Attività - formazione</c:v>
                </c:pt>
              </c:strCache>
            </c:strRef>
          </c:tx>
          <c:dPt>
            <c:idx val="0"/>
            <c:bubble3D val="0"/>
            <c:spPr>
              <a:solidFill>
                <a:srgbClr val="0072A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7113-4EDB-A6E0-51FFA408E50C}"/>
              </c:ext>
            </c:extLst>
          </c:dPt>
          <c:dPt>
            <c:idx val="1"/>
            <c:bubble3D val="0"/>
            <c:spPr>
              <a:solidFill>
                <a:srgbClr val="00B0F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7113-4EDB-A6E0-51FFA408E50C}"/>
              </c:ext>
            </c:extLst>
          </c:dPt>
          <c:dPt>
            <c:idx val="2"/>
            <c:bubble3D val="0"/>
            <c:spPr>
              <a:solidFill>
                <a:srgbClr val="5F668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7113-4EDB-A6E0-51FFA408E50C}"/>
              </c:ext>
            </c:extLst>
          </c:dPt>
          <c:dPt>
            <c:idx val="3"/>
            <c:bubble3D val="0"/>
            <c:spPr>
              <a:solidFill>
                <a:srgbClr val="A7B9DC"/>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7113-4EDB-A6E0-51FFA408E50C}"/>
              </c:ext>
            </c:extLst>
          </c:dPt>
          <c:dLbls>
            <c:dLbl>
              <c:idx val="0"/>
              <c:layout>
                <c:manualLayout>
                  <c:x val="-0.14472685174598535"/>
                  <c:y val="4.3145404106513154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13-4EDB-A6E0-51FFA408E50C}"/>
                </c:ext>
              </c:extLst>
            </c:dLbl>
            <c:dLbl>
              <c:idx val="1"/>
              <c:layout>
                <c:manualLayout>
                  <c:x val="0.13316139681929398"/>
                  <c:y val="-3.1409266692807303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13-4EDB-A6E0-51FFA408E50C}"/>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5-7113-4EDB-A6E0-51FFA408E50C}"/>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7-7113-4EDB-A6E0-51FFA408E5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Foglio1!$A$2:$A$5</c:f>
              <c:strCache>
                <c:ptCount val="4"/>
                <c:pt idx="0">
                  <c:v>47 % Italian Language Course</c:v>
                </c:pt>
                <c:pt idx="1">
                  <c:v>48 % Preschool/ Compulsory School</c:v>
                </c:pt>
                <c:pt idx="2">
                  <c:v>2 % University</c:v>
                </c:pt>
                <c:pt idx="3">
                  <c:v>3 % Professional Course</c:v>
                </c:pt>
              </c:strCache>
            </c:strRef>
          </c:cat>
          <c:val>
            <c:numRef>
              <c:f>Foglio1!$B$2:$B$5</c:f>
              <c:numCache>
                <c:formatCode>0%</c:formatCode>
                <c:ptCount val="4"/>
                <c:pt idx="0">
                  <c:v>0.47</c:v>
                </c:pt>
                <c:pt idx="1">
                  <c:v>0.48</c:v>
                </c:pt>
                <c:pt idx="2">
                  <c:v>0.02</c:v>
                </c:pt>
                <c:pt idx="3">
                  <c:v>0.03</c:v>
                </c:pt>
              </c:numCache>
            </c:numRef>
          </c:val>
          <c:extLst>
            <c:ext xmlns:c16="http://schemas.microsoft.com/office/drawing/2014/chart" uri="{C3380CC4-5D6E-409C-BE32-E72D297353CC}">
              <c16:uniqueId val="{00000000-33C4-4921-96F8-EC3FA40B008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5739706937780942E-2"/>
          <c:y val="0.78702842816583951"/>
          <c:w val="0.94843125452740751"/>
          <c:h val="0.196014279731229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pieChart>
        <c:varyColors val="1"/>
        <c:ser>
          <c:idx val="0"/>
          <c:order val="0"/>
          <c:tx>
            <c:strRef>
              <c:f>Foglio1!$B$1</c:f>
              <c:strCache>
                <c:ptCount val="1"/>
                <c:pt idx="0">
                  <c:v>                                  </c:v>
                </c:pt>
              </c:strCache>
            </c:strRef>
          </c:tx>
          <c:dPt>
            <c:idx val="0"/>
            <c:bubble3D val="0"/>
            <c:spPr>
              <a:solidFill>
                <a:srgbClr val="0072A4"/>
              </a:solidFill>
              <a:ln w="19050">
                <a:solidFill>
                  <a:schemeClr val="lt1"/>
                </a:solidFill>
              </a:ln>
              <a:effectLst/>
            </c:spPr>
            <c:extLst>
              <c:ext xmlns:c16="http://schemas.microsoft.com/office/drawing/2014/chart" uri="{C3380CC4-5D6E-409C-BE32-E72D297353CC}">
                <c16:uniqueId val="{00000001-26F6-467F-8C85-399EC0D01E09}"/>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26F6-467F-8C85-399EC0D01E09}"/>
              </c:ext>
            </c:extLst>
          </c:dPt>
          <c:dPt>
            <c:idx val="2"/>
            <c:bubble3D val="0"/>
            <c:spPr>
              <a:solidFill>
                <a:srgbClr val="A7B9DC"/>
              </a:solidFill>
              <a:ln w="19050">
                <a:solidFill>
                  <a:schemeClr val="lt1"/>
                </a:solidFill>
              </a:ln>
              <a:effectLst/>
            </c:spPr>
            <c:extLst>
              <c:ext xmlns:c16="http://schemas.microsoft.com/office/drawing/2014/chart" uri="{C3380CC4-5D6E-409C-BE32-E72D297353CC}">
                <c16:uniqueId val="{00000005-26F6-467F-8C85-399EC0D01E09}"/>
              </c:ext>
            </c:extLst>
          </c:dPt>
          <c:dPt>
            <c:idx val="3"/>
            <c:bubble3D val="0"/>
            <c:spPr>
              <a:solidFill>
                <a:srgbClr val="5F6684"/>
              </a:solidFill>
              <a:ln w="19050">
                <a:solidFill>
                  <a:schemeClr val="lt1"/>
                </a:solidFill>
              </a:ln>
              <a:effectLst/>
            </c:spPr>
            <c:extLst>
              <c:ext xmlns:c16="http://schemas.microsoft.com/office/drawing/2014/chart" uri="{C3380CC4-5D6E-409C-BE32-E72D297353CC}">
                <c16:uniqueId val="{00000007-26F6-467F-8C85-399EC0D01E09}"/>
              </c:ext>
            </c:extLst>
          </c:dPt>
          <c:dLbls>
            <c:dLbl>
              <c:idx val="3"/>
              <c:layout>
                <c:manualLayout>
                  <c:x val="1.5750101840536236E-3"/>
                  <c:y val="-7.9265884037576333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6F6-467F-8C85-399EC0D01E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Foglio1!$A$2:$A$5</c:f>
              <c:strCache>
                <c:ptCount val="4"/>
                <c:pt idx="0">
                  <c:v>Contracts</c:v>
                </c:pt>
                <c:pt idx="1">
                  <c:v>Apprenticeships</c:v>
                </c:pt>
                <c:pt idx="2">
                  <c:v>Language and Professional Courses</c:v>
                </c:pt>
                <c:pt idx="3">
                  <c:v>University</c:v>
                </c:pt>
              </c:strCache>
            </c:strRef>
          </c:cat>
          <c:val>
            <c:numRef>
              <c:f>Foglio1!$B$2:$B$5</c:f>
              <c:numCache>
                <c:formatCode>0%</c:formatCode>
                <c:ptCount val="4"/>
                <c:pt idx="0">
                  <c:v>0.47</c:v>
                </c:pt>
                <c:pt idx="1">
                  <c:v>0.13</c:v>
                </c:pt>
                <c:pt idx="2">
                  <c:v>0.37</c:v>
                </c:pt>
                <c:pt idx="3">
                  <c:v>0.03</c:v>
                </c:pt>
              </c:numCache>
            </c:numRef>
          </c:val>
          <c:extLst>
            <c:ext xmlns:c16="http://schemas.microsoft.com/office/drawing/2014/chart" uri="{C3380CC4-5D6E-409C-BE32-E72D297353CC}">
              <c16:uniqueId val="{00000008-26F6-467F-8C85-399EC0D01E0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4.5222895461757813E-3"/>
          <c:y val="0.80023620149669239"/>
          <c:w val="0.99439912659277174"/>
          <c:h val="0.1997637985033076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996D4CEC-96B4-47D9-994A-1DCF78B35519}" type="datetimeFigureOut">
              <a:rPr lang="it-IT" smtClean="0"/>
              <a:t>21/05/2019</a:t>
            </a:fld>
            <a:endParaRPr lang="it-IT"/>
          </a:p>
        </p:txBody>
      </p:sp>
      <p:sp>
        <p:nvSpPr>
          <p:cNvPr id="4" name="Segnaposto immagin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6E383C8-EE32-4832-8BF4-77B6F0DA02B6}" type="slidenum">
              <a:rPr lang="it-IT" smtClean="0"/>
              <a:t>‹N›</a:t>
            </a:fld>
            <a:endParaRPr lang="it-IT"/>
          </a:p>
        </p:txBody>
      </p:sp>
    </p:spTree>
    <p:extLst>
      <p:ext uri="{BB962C8B-B14F-4D97-AF65-F5344CB8AC3E}">
        <p14:creationId xmlns:p14="http://schemas.microsoft.com/office/powerpoint/2010/main" val="164366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32410F0-0438-438D-A5BD-828739668D60}" type="slidenum">
              <a:rPr lang="it-IT" smtClean="0"/>
              <a:pPr/>
              <a:t>2</a:t>
            </a:fld>
            <a:endParaRPr lang="it-IT"/>
          </a:p>
        </p:txBody>
      </p:sp>
    </p:spTree>
    <p:extLst>
      <p:ext uri="{BB962C8B-B14F-4D97-AF65-F5344CB8AC3E}">
        <p14:creationId xmlns:p14="http://schemas.microsoft.com/office/powerpoint/2010/main" val="621903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32410F0-0438-438D-A5BD-828739668D60}" type="slidenum">
              <a:rPr lang="it-IT" smtClean="0"/>
              <a:pPr/>
              <a:t>13</a:t>
            </a:fld>
            <a:endParaRPr lang="it-IT" dirty="0"/>
          </a:p>
        </p:txBody>
      </p:sp>
    </p:spTree>
    <p:extLst>
      <p:ext uri="{BB962C8B-B14F-4D97-AF65-F5344CB8AC3E}">
        <p14:creationId xmlns:p14="http://schemas.microsoft.com/office/powerpoint/2010/main" val="3738965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32410F0-0438-438D-A5BD-828739668D60}" type="slidenum">
              <a:rPr lang="it-IT" smtClean="0"/>
              <a:pPr/>
              <a:t>14</a:t>
            </a:fld>
            <a:endParaRPr lang="it-IT"/>
          </a:p>
        </p:txBody>
      </p:sp>
    </p:spTree>
    <p:extLst>
      <p:ext uri="{BB962C8B-B14F-4D97-AF65-F5344CB8AC3E}">
        <p14:creationId xmlns:p14="http://schemas.microsoft.com/office/powerpoint/2010/main" val="2961155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CE2B77C3-425D-4D9B-9BC0-5C615EE1578E}" type="slidenum">
              <a:rPr lang="it-IT" altLang="it-IT"/>
              <a:pPr/>
              <a:t>15</a:t>
            </a:fld>
            <a:endParaRPr lang="it-IT" altLang="it-IT"/>
          </a:p>
        </p:txBody>
      </p:sp>
      <p:sp>
        <p:nvSpPr>
          <p:cNvPr id="49153"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pPr>
            <a:endParaRPr lang="it-IT" altLang="it-IT" sz="2000">
              <a:latin typeface="Arial" panose="020B0604020202020204" pitchFamily="34" charset="0"/>
              <a:ea typeface="Microsoft YaHei" panose="020B0503020204020204" pitchFamily="34" charset="-122"/>
            </a:endParaRPr>
          </a:p>
        </p:txBody>
      </p:sp>
      <p:sp>
        <p:nvSpPr>
          <p:cNvPr id="49155"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hangingPunct="1">
              <a:lnSpc>
                <a:spcPct val="100000"/>
              </a:lnSpc>
            </a:pPr>
            <a:fld id="{2CC753E6-DFD0-4E91-A6B2-A4FAA081EA2E}" type="slidenum">
              <a:rPr lang="it-IT" altLang="it-IT">
                <a:solidFill>
                  <a:srgbClr val="000000"/>
                </a:solidFill>
                <a:latin typeface="+mn-lt" charset="0"/>
              </a:rPr>
              <a:pPr hangingPunct="1">
                <a:lnSpc>
                  <a:spcPct val="100000"/>
                </a:lnSpc>
              </a:pPr>
              <a:t>15</a:t>
            </a:fld>
            <a:endParaRPr lang="it-IT" altLang="it-IT">
              <a:solidFill>
                <a:srgbClr val="000000"/>
              </a:solidFill>
              <a:latin typeface="+mn-lt" charset="0"/>
            </a:endParaRPr>
          </a:p>
        </p:txBody>
      </p:sp>
    </p:spTree>
    <p:extLst>
      <p:ext uri="{BB962C8B-B14F-4D97-AF65-F5344CB8AC3E}">
        <p14:creationId xmlns:p14="http://schemas.microsoft.com/office/powerpoint/2010/main" val="3860049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32410F0-0438-438D-A5BD-828739668D60}" type="slidenum">
              <a:rPr lang="it-IT" smtClean="0"/>
              <a:pPr/>
              <a:t>17</a:t>
            </a:fld>
            <a:endParaRPr lang="it-IT"/>
          </a:p>
        </p:txBody>
      </p:sp>
    </p:spTree>
    <p:extLst>
      <p:ext uri="{BB962C8B-B14F-4D97-AF65-F5344CB8AC3E}">
        <p14:creationId xmlns:p14="http://schemas.microsoft.com/office/powerpoint/2010/main" val="2210441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983CC8F-240D-4713-A611-94C301B5F7E2}" type="slidenum">
              <a:rPr lang="it-IT" altLang="it-IT"/>
              <a:pPr/>
              <a:t>18</a:t>
            </a:fld>
            <a:endParaRPr lang="it-IT" altLang="it-IT"/>
          </a:p>
        </p:txBody>
      </p:sp>
      <p:sp>
        <p:nvSpPr>
          <p:cNvPr id="501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1870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0AC4B90-5AA3-461F-BD5D-09CE055A9AFA}" type="slidenum">
              <a:rPr lang="it-IT" altLang="it-IT"/>
              <a:pPr/>
              <a:t>20</a:t>
            </a:fld>
            <a:endParaRPr lang="it-IT" altLang="it-IT"/>
          </a:p>
        </p:txBody>
      </p:sp>
      <p:sp>
        <p:nvSpPr>
          <p:cNvPr id="532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95096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32410F0-0438-438D-A5BD-828739668D60}" type="slidenum">
              <a:rPr lang="it-IT" smtClean="0"/>
              <a:pPr/>
              <a:t>31</a:t>
            </a:fld>
            <a:endParaRPr lang="it-IT" dirty="0"/>
          </a:p>
        </p:txBody>
      </p:sp>
    </p:spTree>
    <p:extLst>
      <p:ext uri="{BB962C8B-B14F-4D97-AF65-F5344CB8AC3E}">
        <p14:creationId xmlns:p14="http://schemas.microsoft.com/office/powerpoint/2010/main" val="164087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32410F0-0438-438D-A5BD-828739668D60}" type="slidenum">
              <a:rPr lang="it-IT" smtClean="0"/>
              <a:pPr/>
              <a:t>3</a:t>
            </a:fld>
            <a:endParaRPr lang="it-IT"/>
          </a:p>
        </p:txBody>
      </p:sp>
    </p:spTree>
    <p:extLst>
      <p:ext uri="{BB962C8B-B14F-4D97-AF65-F5344CB8AC3E}">
        <p14:creationId xmlns:p14="http://schemas.microsoft.com/office/powerpoint/2010/main" val="99383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32410F0-0438-438D-A5BD-828739668D60}" type="slidenum">
              <a:rPr lang="it-IT" smtClean="0"/>
              <a:pPr/>
              <a:t>4</a:t>
            </a:fld>
            <a:endParaRPr lang="it-IT"/>
          </a:p>
        </p:txBody>
      </p:sp>
    </p:spTree>
    <p:extLst>
      <p:ext uri="{BB962C8B-B14F-4D97-AF65-F5344CB8AC3E}">
        <p14:creationId xmlns:p14="http://schemas.microsoft.com/office/powerpoint/2010/main" val="363167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32410F0-0438-438D-A5BD-828739668D60}" type="slidenum">
              <a:rPr lang="it-IT" smtClean="0"/>
              <a:pPr/>
              <a:t>5</a:t>
            </a:fld>
            <a:endParaRPr lang="it-IT"/>
          </a:p>
        </p:txBody>
      </p:sp>
    </p:spTree>
    <p:extLst>
      <p:ext uri="{BB962C8B-B14F-4D97-AF65-F5344CB8AC3E}">
        <p14:creationId xmlns:p14="http://schemas.microsoft.com/office/powerpoint/2010/main" val="96762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32410F0-0438-438D-A5BD-828739668D60}" type="slidenum">
              <a:rPr lang="it-IT" smtClean="0"/>
              <a:pPr/>
              <a:t>6</a:t>
            </a:fld>
            <a:endParaRPr lang="it-IT"/>
          </a:p>
        </p:txBody>
      </p:sp>
    </p:spTree>
    <p:extLst>
      <p:ext uri="{BB962C8B-B14F-4D97-AF65-F5344CB8AC3E}">
        <p14:creationId xmlns:p14="http://schemas.microsoft.com/office/powerpoint/2010/main" val="222701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32410F0-0438-438D-A5BD-828739668D60}" type="slidenum">
              <a:rPr lang="it-IT" smtClean="0"/>
              <a:pPr/>
              <a:t>7</a:t>
            </a:fld>
            <a:endParaRPr lang="it-IT"/>
          </a:p>
        </p:txBody>
      </p:sp>
    </p:spTree>
    <p:extLst>
      <p:ext uri="{BB962C8B-B14F-4D97-AF65-F5344CB8AC3E}">
        <p14:creationId xmlns:p14="http://schemas.microsoft.com/office/powerpoint/2010/main" val="2766865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32410F0-0438-438D-A5BD-828739668D60}" type="slidenum">
              <a:rPr lang="it-IT" smtClean="0"/>
              <a:pPr/>
              <a:t>8</a:t>
            </a:fld>
            <a:endParaRPr lang="it-IT"/>
          </a:p>
        </p:txBody>
      </p:sp>
    </p:spTree>
    <p:extLst>
      <p:ext uri="{BB962C8B-B14F-4D97-AF65-F5344CB8AC3E}">
        <p14:creationId xmlns:p14="http://schemas.microsoft.com/office/powerpoint/2010/main" val="385802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32410F0-0438-438D-A5BD-828739668D60}" type="slidenum">
              <a:rPr lang="it-IT" smtClean="0"/>
              <a:pPr/>
              <a:t>11</a:t>
            </a:fld>
            <a:endParaRPr lang="it-IT"/>
          </a:p>
        </p:txBody>
      </p:sp>
    </p:spTree>
    <p:extLst>
      <p:ext uri="{BB962C8B-B14F-4D97-AF65-F5344CB8AC3E}">
        <p14:creationId xmlns:p14="http://schemas.microsoft.com/office/powerpoint/2010/main" val="4186127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32410F0-0438-438D-A5BD-828739668D60}" type="slidenum">
              <a:rPr lang="it-IT" smtClean="0"/>
              <a:pPr/>
              <a:t>12</a:t>
            </a:fld>
            <a:endParaRPr lang="it-IT" dirty="0"/>
          </a:p>
        </p:txBody>
      </p:sp>
    </p:spTree>
    <p:extLst>
      <p:ext uri="{BB962C8B-B14F-4D97-AF65-F5344CB8AC3E}">
        <p14:creationId xmlns:p14="http://schemas.microsoft.com/office/powerpoint/2010/main" val="159703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E1BF2DD-1328-4AE3-AC0D-E65782F64826}" type="datetimeFigureOut">
              <a:rPr lang="it-IT" smtClean="0"/>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5604603-368C-4EE5-BA8E-449903390F86}" type="slidenum">
              <a:rPr lang="it-IT" smtClean="0"/>
              <a:t>‹N›</a:t>
            </a:fld>
            <a:endParaRPr lang="it-IT"/>
          </a:p>
        </p:txBody>
      </p:sp>
    </p:spTree>
    <p:extLst>
      <p:ext uri="{BB962C8B-B14F-4D97-AF65-F5344CB8AC3E}">
        <p14:creationId xmlns:p14="http://schemas.microsoft.com/office/powerpoint/2010/main" val="4089703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E1BF2DD-1328-4AE3-AC0D-E65782F64826}" type="datetimeFigureOut">
              <a:rPr lang="it-IT" smtClean="0"/>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5604603-368C-4EE5-BA8E-449903390F86}" type="slidenum">
              <a:rPr lang="it-IT" smtClean="0"/>
              <a:t>‹N›</a:t>
            </a:fld>
            <a:endParaRPr lang="it-IT"/>
          </a:p>
        </p:txBody>
      </p:sp>
    </p:spTree>
    <p:extLst>
      <p:ext uri="{BB962C8B-B14F-4D97-AF65-F5344CB8AC3E}">
        <p14:creationId xmlns:p14="http://schemas.microsoft.com/office/powerpoint/2010/main" val="264636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E1BF2DD-1328-4AE3-AC0D-E65782F64826}" type="datetimeFigureOut">
              <a:rPr lang="it-IT" smtClean="0"/>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5604603-368C-4EE5-BA8E-449903390F86}" type="slidenum">
              <a:rPr lang="it-IT" smtClean="0"/>
              <a:t>‹N›</a:t>
            </a:fld>
            <a:endParaRPr lang="it-IT"/>
          </a:p>
        </p:txBody>
      </p:sp>
    </p:spTree>
    <p:extLst>
      <p:ext uri="{BB962C8B-B14F-4D97-AF65-F5344CB8AC3E}">
        <p14:creationId xmlns:p14="http://schemas.microsoft.com/office/powerpoint/2010/main" val="152191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1" y="2130425"/>
            <a:ext cx="7770813" cy="1468438"/>
          </a:xfrm>
        </p:spPr>
        <p:txBody>
          <a:bodyPr/>
          <a:lstStyle/>
          <a:p>
            <a:r>
              <a:rPr lang="it-IT"/>
              <a:t>Fare clic per modificare lo stile del titolo</a:t>
            </a:r>
          </a:p>
        </p:txBody>
      </p:sp>
      <p:sp>
        <p:nvSpPr>
          <p:cNvPr id="3" name="Segnaposto data 2"/>
          <p:cNvSpPr>
            <a:spLocks noGrp="1"/>
          </p:cNvSpPr>
          <p:nvPr>
            <p:ph type="dt" idx="10"/>
          </p:nvPr>
        </p:nvSpPr>
        <p:spPr>
          <a:xfrm>
            <a:off x="457201" y="6356350"/>
            <a:ext cx="2132013" cy="363538"/>
          </a:xfrm>
        </p:spPr>
        <p:txBody>
          <a:bodyPr/>
          <a:lstStyle>
            <a:lvl1pPr>
              <a:defRPr/>
            </a:lvl1pPr>
          </a:lstStyle>
          <a:p>
            <a:r>
              <a:rPr lang="it-IT" altLang="it-IT"/>
              <a:t>23/09/16</a:t>
            </a:r>
          </a:p>
        </p:txBody>
      </p:sp>
      <p:sp>
        <p:nvSpPr>
          <p:cNvPr id="4" name="Segnaposto numero diapositiva 3"/>
          <p:cNvSpPr>
            <a:spLocks noGrp="1"/>
          </p:cNvSpPr>
          <p:nvPr>
            <p:ph type="sldNum" idx="11"/>
          </p:nvPr>
        </p:nvSpPr>
        <p:spPr>
          <a:xfrm>
            <a:off x="6553201" y="6356350"/>
            <a:ext cx="2132013" cy="363538"/>
          </a:xfrm>
        </p:spPr>
        <p:txBody>
          <a:bodyPr/>
          <a:lstStyle>
            <a:lvl1pPr>
              <a:defRPr/>
            </a:lvl1pPr>
          </a:lstStyle>
          <a:p>
            <a:fld id="{EAB4E3F6-9D03-4853-8896-4E5ED5C76B04}" type="slidenum">
              <a:rPr lang="it-IT" altLang="it-IT"/>
              <a:pPr/>
              <a:t>‹N›</a:t>
            </a:fld>
            <a:endParaRPr lang="it-IT" altLang="it-IT"/>
          </a:p>
        </p:txBody>
      </p:sp>
    </p:spTree>
    <p:extLst>
      <p:ext uri="{BB962C8B-B14F-4D97-AF65-F5344CB8AC3E}">
        <p14:creationId xmlns:p14="http://schemas.microsoft.com/office/powerpoint/2010/main" val="1282409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064490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extLst>
      <p:ext uri="{BB962C8B-B14F-4D97-AF65-F5344CB8AC3E}">
        <p14:creationId xmlns:p14="http://schemas.microsoft.com/office/powerpoint/2010/main" val="395986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23023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extLst>
      <p:ext uri="{BB962C8B-B14F-4D97-AF65-F5344CB8AC3E}">
        <p14:creationId xmlns:p14="http://schemas.microsoft.com/office/powerpoint/2010/main" val="3934970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022055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090774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32652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E1BF2DD-1328-4AE3-AC0D-E65782F64826}" type="datetimeFigureOut">
              <a:rPr lang="it-IT" smtClean="0"/>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5604603-368C-4EE5-BA8E-449903390F86}" type="slidenum">
              <a:rPr lang="it-IT" smtClean="0"/>
              <a:t>‹N›</a:t>
            </a:fld>
            <a:endParaRPr lang="it-IT"/>
          </a:p>
        </p:txBody>
      </p:sp>
    </p:spTree>
    <p:extLst>
      <p:ext uri="{BB962C8B-B14F-4D97-AF65-F5344CB8AC3E}">
        <p14:creationId xmlns:p14="http://schemas.microsoft.com/office/powerpoint/2010/main" val="676849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it-IT"/>
              <a:t>Fare clic per modificare lo stile del titolo</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dirty="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extLst>
      <p:ext uri="{BB962C8B-B14F-4D97-AF65-F5344CB8AC3E}">
        <p14:creationId xmlns:p14="http://schemas.microsoft.com/office/powerpoint/2010/main" val="4153090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5/21/2019</a:t>
            </a:fld>
            <a:endParaRPr lang="en-US" dirty="0"/>
          </a:p>
        </p:txBody>
      </p:sp>
    </p:spTree>
    <p:extLst>
      <p:ext uri="{BB962C8B-B14F-4D97-AF65-F5344CB8AC3E}">
        <p14:creationId xmlns:p14="http://schemas.microsoft.com/office/powerpoint/2010/main" val="379020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43828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033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847914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4798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11965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extLst>
      <p:ext uri="{BB962C8B-B14F-4D97-AF65-F5344CB8AC3E}">
        <p14:creationId xmlns:p14="http://schemas.microsoft.com/office/powerpoint/2010/main" val="654997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358908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1" y="2130425"/>
            <a:ext cx="7770813" cy="1468438"/>
          </a:xfrm>
        </p:spPr>
        <p:txBody>
          <a:bodyPr/>
          <a:lstStyle/>
          <a:p>
            <a:r>
              <a:rPr lang="it-IT"/>
              <a:t>Fare clic per modificare lo stile del titolo</a:t>
            </a:r>
          </a:p>
        </p:txBody>
      </p:sp>
      <p:sp>
        <p:nvSpPr>
          <p:cNvPr id="3" name="Segnaposto data 2"/>
          <p:cNvSpPr>
            <a:spLocks noGrp="1"/>
          </p:cNvSpPr>
          <p:nvPr>
            <p:ph type="dt" idx="10"/>
          </p:nvPr>
        </p:nvSpPr>
        <p:spPr>
          <a:xfrm>
            <a:off x="457201" y="6356350"/>
            <a:ext cx="2132013" cy="363538"/>
          </a:xfrm>
        </p:spPr>
        <p:txBody>
          <a:bodyPr/>
          <a:lstStyle>
            <a:lvl1pPr>
              <a:defRPr/>
            </a:lvl1pPr>
          </a:lstStyle>
          <a:p>
            <a:r>
              <a:rPr lang="it-IT" altLang="it-IT"/>
              <a:t>23/09/16</a:t>
            </a:r>
          </a:p>
        </p:txBody>
      </p:sp>
      <p:sp>
        <p:nvSpPr>
          <p:cNvPr id="4" name="Segnaposto numero diapositiva 3"/>
          <p:cNvSpPr>
            <a:spLocks noGrp="1"/>
          </p:cNvSpPr>
          <p:nvPr>
            <p:ph type="sldNum" idx="11"/>
          </p:nvPr>
        </p:nvSpPr>
        <p:spPr>
          <a:xfrm>
            <a:off x="6553201" y="6356350"/>
            <a:ext cx="2132013" cy="363538"/>
          </a:xfrm>
        </p:spPr>
        <p:txBody>
          <a:bodyPr/>
          <a:lstStyle>
            <a:lvl1pPr>
              <a:defRPr/>
            </a:lvl1pPr>
          </a:lstStyle>
          <a:p>
            <a:fld id="{EAB4E3F6-9D03-4853-8896-4E5ED5C76B04}" type="slidenum">
              <a:rPr lang="it-IT" altLang="it-IT"/>
              <a:pPr/>
              <a:t>‹N›</a:t>
            </a:fld>
            <a:endParaRPr lang="it-IT" altLang="it-IT"/>
          </a:p>
        </p:txBody>
      </p:sp>
    </p:spTree>
    <p:extLst>
      <p:ext uri="{BB962C8B-B14F-4D97-AF65-F5344CB8AC3E}">
        <p14:creationId xmlns:p14="http://schemas.microsoft.com/office/powerpoint/2010/main" val="208732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E1BF2DD-1328-4AE3-AC0D-E65782F64826}" type="datetimeFigureOut">
              <a:rPr lang="it-IT" smtClean="0"/>
              <a:t>21/05/2019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5604603-368C-4EE5-BA8E-449903390F86}" type="slidenum">
              <a:rPr lang="it-IT" smtClean="0"/>
              <a:t>‹N›</a:t>
            </a:fld>
            <a:endParaRPr lang="it-IT"/>
          </a:p>
        </p:txBody>
      </p:sp>
    </p:spTree>
    <p:extLst>
      <p:ext uri="{BB962C8B-B14F-4D97-AF65-F5344CB8AC3E}">
        <p14:creationId xmlns:p14="http://schemas.microsoft.com/office/powerpoint/2010/main" val="242903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E1BF2DD-1328-4AE3-AC0D-E65782F64826}" type="datetimeFigureOut">
              <a:rPr lang="it-IT" smtClean="0"/>
              <a:t>21/05/2019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5604603-368C-4EE5-BA8E-449903390F86}" type="slidenum">
              <a:rPr lang="it-IT" smtClean="0"/>
              <a:t>‹N›</a:t>
            </a:fld>
            <a:endParaRPr lang="it-IT"/>
          </a:p>
        </p:txBody>
      </p:sp>
    </p:spTree>
    <p:extLst>
      <p:ext uri="{BB962C8B-B14F-4D97-AF65-F5344CB8AC3E}">
        <p14:creationId xmlns:p14="http://schemas.microsoft.com/office/powerpoint/2010/main" val="179146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E1BF2DD-1328-4AE3-AC0D-E65782F64826}" type="datetimeFigureOut">
              <a:rPr lang="it-IT" smtClean="0"/>
              <a:t>21/05/2019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5604603-368C-4EE5-BA8E-449903390F86}" type="slidenum">
              <a:rPr lang="it-IT" smtClean="0"/>
              <a:t>‹N›</a:t>
            </a:fld>
            <a:endParaRPr lang="it-IT"/>
          </a:p>
        </p:txBody>
      </p:sp>
    </p:spTree>
    <p:extLst>
      <p:ext uri="{BB962C8B-B14F-4D97-AF65-F5344CB8AC3E}">
        <p14:creationId xmlns:p14="http://schemas.microsoft.com/office/powerpoint/2010/main" val="4992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E1BF2DD-1328-4AE3-AC0D-E65782F64826}" type="datetimeFigureOut">
              <a:rPr lang="it-IT" smtClean="0"/>
              <a:t>21/05/2019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5604603-368C-4EE5-BA8E-449903390F86}" type="slidenum">
              <a:rPr lang="it-IT" smtClean="0"/>
              <a:t>‹N›</a:t>
            </a:fld>
            <a:endParaRPr lang="it-IT"/>
          </a:p>
        </p:txBody>
      </p:sp>
    </p:spTree>
    <p:extLst>
      <p:ext uri="{BB962C8B-B14F-4D97-AF65-F5344CB8AC3E}">
        <p14:creationId xmlns:p14="http://schemas.microsoft.com/office/powerpoint/2010/main" val="424868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E1BF2DD-1328-4AE3-AC0D-E65782F64826}" type="datetimeFigureOut">
              <a:rPr lang="it-IT" smtClean="0"/>
              <a:t>21/05/2019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5604603-368C-4EE5-BA8E-449903390F86}" type="slidenum">
              <a:rPr lang="it-IT" smtClean="0"/>
              <a:t>‹N›</a:t>
            </a:fld>
            <a:endParaRPr lang="it-IT"/>
          </a:p>
        </p:txBody>
      </p:sp>
    </p:spTree>
    <p:extLst>
      <p:ext uri="{BB962C8B-B14F-4D97-AF65-F5344CB8AC3E}">
        <p14:creationId xmlns:p14="http://schemas.microsoft.com/office/powerpoint/2010/main" val="315774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E1BF2DD-1328-4AE3-AC0D-E65782F64826}" type="datetimeFigureOut">
              <a:rPr lang="it-IT" smtClean="0"/>
              <a:t>21/05/2019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5604603-368C-4EE5-BA8E-449903390F86}" type="slidenum">
              <a:rPr lang="it-IT" smtClean="0"/>
              <a:t>‹N›</a:t>
            </a:fld>
            <a:endParaRPr lang="it-IT"/>
          </a:p>
        </p:txBody>
      </p:sp>
    </p:spTree>
    <p:extLst>
      <p:ext uri="{BB962C8B-B14F-4D97-AF65-F5344CB8AC3E}">
        <p14:creationId xmlns:p14="http://schemas.microsoft.com/office/powerpoint/2010/main" val="1968431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E1BF2DD-1328-4AE3-AC0D-E65782F64826}" type="datetimeFigureOut">
              <a:rPr lang="it-IT" smtClean="0"/>
              <a:t>21/05/2019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5604603-368C-4EE5-BA8E-449903390F86}" type="slidenum">
              <a:rPr lang="it-IT" smtClean="0"/>
              <a:t>‹N›</a:t>
            </a:fld>
            <a:endParaRPr lang="it-IT"/>
          </a:p>
        </p:txBody>
      </p:sp>
    </p:spTree>
    <p:extLst>
      <p:ext uri="{BB962C8B-B14F-4D97-AF65-F5344CB8AC3E}">
        <p14:creationId xmlns:p14="http://schemas.microsoft.com/office/powerpoint/2010/main" val="1062827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BF2DD-1328-4AE3-AC0D-E65782F64826}" type="datetimeFigureOut">
              <a:rPr lang="it-IT" smtClean="0"/>
              <a:t>21/05/2019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04603-368C-4EE5-BA8E-449903390F86}" type="slidenum">
              <a:rPr lang="it-IT" smtClean="0"/>
              <a:t>‹N›</a:t>
            </a:fld>
            <a:endParaRPr lang="it-IT"/>
          </a:p>
        </p:txBody>
      </p:sp>
    </p:spTree>
    <p:extLst>
      <p:ext uri="{BB962C8B-B14F-4D97-AF65-F5344CB8AC3E}">
        <p14:creationId xmlns:p14="http://schemas.microsoft.com/office/powerpoint/2010/main" val="201751973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5/21/2019</a:t>
            </a:fld>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156511485"/>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jpeg"/><Relationship Id="rId10" Type="http://schemas.openxmlformats.org/officeDocument/2006/relationships/image" Target="../media/image22.emf"/><Relationship Id="rId4" Type="http://schemas.openxmlformats.org/officeDocument/2006/relationships/image" Target="../media/image16.jpeg"/><Relationship Id="rId9"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jpg"/></Relationships>
</file>

<file path=ppt/slides/_rels/slide23.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image" Target="../media/image24.jpg"/><Relationship Id="rId1" Type="http://schemas.openxmlformats.org/officeDocument/2006/relationships/slideLayout" Target="../slideLayouts/slideLayout14.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 Id="rId9" Type="http://schemas.openxmlformats.org/officeDocument/2006/relationships/image" Target="../media/image47.jpeg"/></Relationships>
</file>

<file path=ppt/slides/_rels/slide2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 Id="rId9"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 Id="rId9"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image" Target="../media/image74.png"/><Relationship Id="rId3" Type="http://schemas.openxmlformats.org/officeDocument/2006/relationships/image" Target="../media/image64.jpeg"/><Relationship Id="rId7" Type="http://schemas.openxmlformats.org/officeDocument/2006/relationships/image" Target="../media/image68.jpeg"/><Relationship Id="rId12" Type="http://schemas.openxmlformats.org/officeDocument/2006/relationships/image" Target="../media/image73.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67.jpg"/><Relationship Id="rId11" Type="http://schemas.openxmlformats.org/officeDocument/2006/relationships/image" Target="../media/image72.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g"/><Relationship Id="rId9" Type="http://schemas.openxmlformats.org/officeDocument/2006/relationships/image" Target="../media/image70.jpeg"/></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lstStyle/>
          <a:p>
            <a:endParaRPr lang="it-IT"/>
          </a:p>
        </p:txBody>
      </p:sp>
      <p:sp>
        <p:nvSpPr>
          <p:cNvPr id="6" name="Sottotitolo 5"/>
          <p:cNvSpPr>
            <a:spLocks noGrp="1"/>
          </p:cNvSpPr>
          <p:nvPr>
            <p:ph type="subTitle" idx="1"/>
          </p:nvPr>
        </p:nvSpPr>
        <p:spPr/>
        <p:txBody>
          <a:bodyPr/>
          <a:lstStyle/>
          <a:p>
            <a:endParaRPr lang="it-IT"/>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asellaDiTesto 2"/>
          <p:cNvSpPr txBox="1"/>
          <p:nvPr/>
        </p:nvSpPr>
        <p:spPr>
          <a:xfrm>
            <a:off x="395536" y="6237312"/>
            <a:ext cx="2160240" cy="307777"/>
          </a:xfrm>
          <a:prstGeom prst="rect">
            <a:avLst/>
          </a:prstGeom>
          <a:noFill/>
        </p:spPr>
        <p:txBody>
          <a:bodyPr wrap="square" rtlCol="0">
            <a:spAutoFit/>
          </a:bodyPr>
          <a:lstStyle/>
          <a:p>
            <a:r>
              <a:rPr lang="it-IT" sz="1400" dirty="0">
                <a:solidFill>
                  <a:schemeClr val="bg1"/>
                </a:solidFill>
              </a:rPr>
              <a:t>MARCH 2019</a:t>
            </a:r>
          </a:p>
        </p:txBody>
      </p:sp>
    </p:spTree>
    <p:extLst>
      <p:ext uri="{BB962C8B-B14F-4D97-AF65-F5344CB8AC3E}">
        <p14:creationId xmlns:p14="http://schemas.microsoft.com/office/powerpoint/2010/main" val="3649875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8" name="Rectangle 4"/>
          <p:cNvSpPr>
            <a:spLocks noChangeArrowheads="1"/>
          </p:cNvSpPr>
          <p:nvPr/>
        </p:nvSpPr>
        <p:spPr bwMode="auto">
          <a:xfrm>
            <a:off x="2627784" y="349354"/>
            <a:ext cx="3718766" cy="392415"/>
          </a:xfrm>
          <a:prstGeom prst="rect">
            <a:avLst/>
          </a:prstGeom>
          <a:solidFill>
            <a:srgbClr val="0072A4"/>
          </a:solidFill>
          <a:ln>
            <a:headEnd/>
            <a:tailEn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tabLst>
                <a:tab pos="170260" algn="l"/>
                <a:tab pos="257175" algn="l"/>
                <a:tab pos="513160" algn="l"/>
                <a:tab pos="1884760" algn="l"/>
                <a:tab pos="2659856" algn="l"/>
              </a:tabLst>
            </a:pPr>
            <a:r>
              <a:rPr lang="en-GB" sz="2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THROUGH THE DESERT</a:t>
            </a: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062" y="1196752"/>
            <a:ext cx="4397870" cy="2558761"/>
          </a:xfrm>
          <a:prstGeom prst="rect">
            <a:avLst/>
          </a:prstGeom>
        </p:spPr>
        <p:style>
          <a:lnRef idx="2">
            <a:schemeClr val="accent5"/>
          </a:lnRef>
          <a:fillRef idx="1">
            <a:schemeClr val="lt1"/>
          </a:fillRef>
          <a:effectRef idx="0">
            <a:schemeClr val="accent5"/>
          </a:effectRef>
          <a:fontRef idx="minor">
            <a:schemeClr val="dk1"/>
          </a:fontRef>
        </p:style>
      </p:pic>
      <p:sp>
        <p:nvSpPr>
          <p:cNvPr id="8" name="Rettangolo 7"/>
          <p:cNvSpPr/>
          <p:nvPr/>
        </p:nvSpPr>
        <p:spPr>
          <a:xfrm>
            <a:off x="5508104" y="1174552"/>
            <a:ext cx="3024336" cy="2400657"/>
          </a:xfrm>
          <a:prstGeom prst="rect">
            <a:avLst/>
          </a:prstGeom>
        </p:spPr>
        <p:txBody>
          <a:bodyPr wrap="square">
            <a:spAutoFit/>
          </a:bodyPr>
          <a:lstStyle/>
          <a:p>
            <a:pPr algn="just"/>
            <a:r>
              <a:rPr lang="it-IT" sz="1000" dirty="0">
                <a:solidFill>
                  <a:srgbClr val="000000"/>
                </a:solidFill>
                <a:latin typeface="Arial" panose="020B0604020202020204" pitchFamily="34" charset="0"/>
              </a:rPr>
              <a:t>“I </a:t>
            </a:r>
            <a:r>
              <a:rPr lang="it-IT" sz="1000" dirty="0" err="1">
                <a:solidFill>
                  <a:srgbClr val="000000"/>
                </a:solidFill>
                <a:latin typeface="Arial" panose="020B0604020202020204" pitchFamily="34" charset="0"/>
              </a:rPr>
              <a:t>left</a:t>
            </a:r>
            <a:r>
              <a:rPr lang="it-IT" sz="1000" dirty="0">
                <a:solidFill>
                  <a:srgbClr val="000000"/>
                </a:solidFill>
                <a:latin typeface="Arial" panose="020B0604020202020204" pitchFamily="34" charset="0"/>
              </a:rPr>
              <a:t> Eritrea </a:t>
            </a:r>
            <a:r>
              <a:rPr lang="it-IT" sz="1000" dirty="0" err="1">
                <a:solidFill>
                  <a:srgbClr val="000000"/>
                </a:solidFill>
                <a:latin typeface="Arial" panose="020B0604020202020204" pitchFamily="34" charset="0"/>
              </a:rPr>
              <a:t>four</a:t>
            </a:r>
            <a:r>
              <a:rPr lang="it-IT" sz="1000" dirty="0">
                <a:solidFill>
                  <a:srgbClr val="000000"/>
                </a:solidFill>
                <a:latin typeface="Arial" panose="020B0604020202020204" pitchFamily="34" charset="0"/>
              </a:rPr>
              <a:t> </a:t>
            </a:r>
            <a:r>
              <a:rPr lang="it-IT" sz="1000" dirty="0" err="1">
                <a:solidFill>
                  <a:srgbClr val="000000"/>
                </a:solidFill>
                <a:latin typeface="Arial" panose="020B0604020202020204" pitchFamily="34" charset="0"/>
              </a:rPr>
              <a:t>years</a:t>
            </a:r>
            <a:r>
              <a:rPr lang="it-IT" sz="1000" dirty="0">
                <a:solidFill>
                  <a:srgbClr val="000000"/>
                </a:solidFill>
                <a:latin typeface="Arial" panose="020B0604020202020204" pitchFamily="34" charset="0"/>
              </a:rPr>
              <a:t> ago;</a:t>
            </a:r>
            <a:r>
              <a:rPr lang="it-IT" sz="1000" dirty="0">
                <a:solidFill>
                  <a:srgbClr val="000000"/>
                </a:solidFill>
                <a:latin typeface="Arial" panose="020B0604020202020204" pitchFamily="34" charset="0"/>
                <a:cs typeface="Arial" panose="020B0604020202020204" pitchFamily="34" charset="0"/>
              </a:rPr>
              <a:t> I </a:t>
            </a:r>
            <a:r>
              <a:rPr lang="it-IT" sz="1000" dirty="0" err="1">
                <a:solidFill>
                  <a:srgbClr val="000000"/>
                </a:solidFill>
                <a:latin typeface="Arial" panose="020B0604020202020204" pitchFamily="34" charset="0"/>
                <a:cs typeface="Arial" panose="020B0604020202020204" pitchFamily="34" charset="0"/>
              </a:rPr>
              <a:t>stayed</a:t>
            </a:r>
            <a:r>
              <a:rPr lang="it-IT" sz="1000" dirty="0">
                <a:solidFill>
                  <a:srgbClr val="000000"/>
                </a:solidFill>
                <a:latin typeface="Arial" panose="020B0604020202020204" pitchFamily="34" charset="0"/>
                <a:cs typeface="Arial" panose="020B0604020202020204" pitchFamily="34" charset="0"/>
              </a:rPr>
              <a:t> for </a:t>
            </a:r>
            <a:r>
              <a:rPr lang="it-IT" sz="1000" dirty="0" err="1">
                <a:solidFill>
                  <a:srgbClr val="000000"/>
                </a:solidFill>
                <a:latin typeface="Arial" panose="020B0604020202020204" pitchFamily="34" charset="0"/>
                <a:cs typeface="Arial" panose="020B0604020202020204" pitchFamily="34" charset="0"/>
              </a:rPr>
              <a:t>three</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years</a:t>
            </a:r>
            <a:r>
              <a:rPr lang="it-IT" sz="1000" dirty="0">
                <a:solidFill>
                  <a:srgbClr val="000000"/>
                </a:solidFill>
                <a:latin typeface="Arial" panose="020B0604020202020204" pitchFamily="34" charset="0"/>
                <a:cs typeface="Arial" panose="020B0604020202020204" pitchFamily="34" charset="0"/>
              </a:rPr>
              <a:t> in the Mai </a:t>
            </a:r>
            <a:r>
              <a:rPr lang="it-IT" sz="1000" dirty="0" err="1">
                <a:solidFill>
                  <a:srgbClr val="000000"/>
                </a:solidFill>
                <a:latin typeface="Arial" panose="020B0604020202020204" pitchFamily="34" charset="0"/>
                <a:cs typeface="Arial" panose="020B0604020202020204" pitchFamily="34" charset="0"/>
              </a:rPr>
              <a:t>Aini</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refugee</a:t>
            </a:r>
            <a:r>
              <a:rPr lang="it-IT" sz="1000" dirty="0">
                <a:solidFill>
                  <a:srgbClr val="000000"/>
                </a:solidFill>
                <a:latin typeface="Arial" panose="020B0604020202020204" pitchFamily="34" charset="0"/>
                <a:cs typeface="Arial" panose="020B0604020202020204" pitchFamily="34" charset="0"/>
              </a:rPr>
              <a:t> camp in </a:t>
            </a:r>
            <a:r>
              <a:rPr lang="it-IT" sz="1000" dirty="0" err="1">
                <a:solidFill>
                  <a:srgbClr val="000000"/>
                </a:solidFill>
                <a:latin typeface="Arial" panose="020B0604020202020204" pitchFamily="34" charset="0"/>
                <a:cs typeface="Arial" panose="020B0604020202020204" pitchFamily="34" charset="0"/>
              </a:rPr>
              <a:t>Ethiopia</a:t>
            </a:r>
            <a:r>
              <a:rPr lang="it-IT" sz="1000" dirty="0">
                <a:solidFill>
                  <a:srgbClr val="000000"/>
                </a:solidFill>
                <a:latin typeface="Arial" panose="020B0604020202020204" pitchFamily="34" charset="0"/>
                <a:cs typeface="Arial" panose="020B0604020202020204" pitchFamily="34" charset="0"/>
              </a:rPr>
              <a:t>.  I </a:t>
            </a:r>
            <a:r>
              <a:rPr lang="it-IT" sz="1000" dirty="0" err="1">
                <a:solidFill>
                  <a:srgbClr val="000000"/>
                </a:solidFill>
                <a:latin typeface="Arial" panose="020B0604020202020204" pitchFamily="34" charset="0"/>
                <a:cs typeface="Arial" panose="020B0604020202020204" pitchFamily="34" charset="0"/>
              </a:rPr>
              <a:t>lived</a:t>
            </a:r>
            <a:r>
              <a:rPr lang="it-IT" sz="1000" dirty="0">
                <a:solidFill>
                  <a:srgbClr val="000000"/>
                </a:solidFill>
                <a:latin typeface="Arial" panose="020B0604020202020204" pitchFamily="34" charset="0"/>
                <a:cs typeface="Arial" panose="020B0604020202020204" pitchFamily="34" charset="0"/>
              </a:rPr>
              <a:t> for more </a:t>
            </a:r>
            <a:r>
              <a:rPr lang="it-IT" sz="1000" dirty="0" err="1">
                <a:solidFill>
                  <a:srgbClr val="000000"/>
                </a:solidFill>
                <a:latin typeface="Arial" panose="020B0604020202020204" pitchFamily="34" charset="0"/>
                <a:cs typeface="Arial" panose="020B0604020202020204" pitchFamily="34" charset="0"/>
              </a:rPr>
              <a:t>than</a:t>
            </a:r>
            <a:r>
              <a:rPr lang="it-IT" sz="1000" dirty="0">
                <a:solidFill>
                  <a:srgbClr val="000000"/>
                </a:solidFill>
                <a:latin typeface="Arial" panose="020B0604020202020204" pitchFamily="34" charset="0"/>
                <a:cs typeface="Arial" panose="020B0604020202020204" pitchFamily="34" charset="0"/>
              </a:rPr>
              <a:t> a </a:t>
            </a:r>
            <a:r>
              <a:rPr lang="it-IT" sz="1000" dirty="0" err="1">
                <a:solidFill>
                  <a:srgbClr val="000000"/>
                </a:solidFill>
                <a:latin typeface="Arial" panose="020B0604020202020204" pitchFamily="34" charset="0"/>
                <a:cs typeface="Arial" panose="020B0604020202020204" pitchFamily="34" charset="0"/>
              </a:rPr>
              <a:t>year</a:t>
            </a:r>
            <a:r>
              <a:rPr lang="it-IT" sz="1000" dirty="0">
                <a:solidFill>
                  <a:srgbClr val="000000"/>
                </a:solidFill>
                <a:latin typeface="Arial" panose="020B0604020202020204" pitchFamily="34" charset="0"/>
                <a:cs typeface="Arial" panose="020B0604020202020204" pitchFamily="34" charset="0"/>
              </a:rPr>
              <a:t> in Libya and I </a:t>
            </a:r>
            <a:r>
              <a:rPr lang="it-IT" sz="1000" dirty="0" err="1">
                <a:solidFill>
                  <a:srgbClr val="000000"/>
                </a:solidFill>
                <a:latin typeface="Arial" panose="020B0604020202020204" pitchFamily="34" charset="0"/>
                <a:cs typeface="Arial" panose="020B0604020202020204" pitchFamily="34" charset="0"/>
              </a:rPr>
              <a:t>attempted</a:t>
            </a:r>
            <a:r>
              <a:rPr lang="it-IT" sz="1000" dirty="0">
                <a:solidFill>
                  <a:srgbClr val="000000"/>
                </a:solidFill>
                <a:latin typeface="Arial" panose="020B0604020202020204" pitchFamily="34" charset="0"/>
                <a:cs typeface="Arial" panose="020B0604020202020204" pitchFamily="34" charset="0"/>
              </a:rPr>
              <a:t> the </a:t>
            </a:r>
            <a:r>
              <a:rPr lang="it-IT" sz="1000" dirty="0" err="1">
                <a:solidFill>
                  <a:srgbClr val="000000"/>
                </a:solidFill>
                <a:latin typeface="Arial" panose="020B0604020202020204" pitchFamily="34" charset="0"/>
                <a:cs typeface="Arial" panose="020B0604020202020204" pitchFamily="34" charset="0"/>
              </a:rPr>
              <a:t>crossing</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twice</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paying</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about</a:t>
            </a:r>
            <a:r>
              <a:rPr lang="it-IT" sz="1000" dirty="0">
                <a:solidFill>
                  <a:srgbClr val="000000"/>
                </a:solidFill>
                <a:latin typeface="Arial" panose="020B0604020202020204" pitchFamily="34" charset="0"/>
                <a:cs typeface="Arial" panose="020B0604020202020204" pitchFamily="34" charset="0"/>
              </a:rPr>
              <a:t> $1,0000.  </a:t>
            </a:r>
            <a:r>
              <a:rPr lang="it-IT" sz="1000" dirty="0" err="1">
                <a:solidFill>
                  <a:srgbClr val="000000"/>
                </a:solidFill>
                <a:latin typeface="Arial" panose="020B0604020202020204" pitchFamily="34" charset="0"/>
                <a:cs typeface="Arial" panose="020B0604020202020204" pitchFamily="34" charset="0"/>
              </a:rPr>
              <a:t>After</a:t>
            </a:r>
            <a:r>
              <a:rPr lang="it-IT" sz="1000" dirty="0">
                <a:solidFill>
                  <a:srgbClr val="000000"/>
                </a:solidFill>
                <a:latin typeface="Arial" panose="020B0604020202020204" pitchFamily="34" charset="0"/>
                <a:cs typeface="Arial" panose="020B0604020202020204" pitchFamily="34" charset="0"/>
              </a:rPr>
              <a:t> the first </a:t>
            </a:r>
            <a:r>
              <a:rPr lang="it-IT" sz="1000" dirty="0" err="1">
                <a:solidFill>
                  <a:srgbClr val="000000"/>
                </a:solidFill>
                <a:latin typeface="Arial" panose="020B0604020202020204" pitchFamily="34" charset="0"/>
                <a:cs typeface="Arial" panose="020B0604020202020204" pitchFamily="34" charset="0"/>
              </a:rPr>
              <a:t>failed</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attempt</a:t>
            </a:r>
            <a:r>
              <a:rPr lang="it-IT" sz="1000" dirty="0">
                <a:solidFill>
                  <a:srgbClr val="000000"/>
                </a:solidFill>
                <a:latin typeface="Arial" panose="020B0604020202020204" pitchFamily="34" charset="0"/>
                <a:cs typeface="Arial" panose="020B0604020202020204" pitchFamily="34" charset="0"/>
              </a:rPr>
              <a:t>, I </a:t>
            </a:r>
            <a:r>
              <a:rPr lang="it-IT" sz="1000" dirty="0" err="1">
                <a:solidFill>
                  <a:srgbClr val="000000"/>
                </a:solidFill>
                <a:latin typeface="Arial" panose="020B0604020202020204" pitchFamily="34" charset="0"/>
                <a:cs typeface="Arial" panose="020B0604020202020204" pitchFamily="34" charset="0"/>
              </a:rPr>
              <a:t>was</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captured</a:t>
            </a:r>
            <a:r>
              <a:rPr lang="it-IT" sz="1000" dirty="0">
                <a:solidFill>
                  <a:srgbClr val="000000"/>
                </a:solidFill>
                <a:latin typeface="Arial" panose="020B0604020202020204" pitchFamily="34" charset="0"/>
                <a:cs typeface="Arial" panose="020B0604020202020204" pitchFamily="34" charset="0"/>
              </a:rPr>
              <a:t> by the </a:t>
            </a:r>
            <a:r>
              <a:rPr lang="it-IT" sz="1000" dirty="0" err="1">
                <a:solidFill>
                  <a:srgbClr val="000000"/>
                </a:solidFill>
                <a:latin typeface="Arial" panose="020B0604020202020204" pitchFamily="34" charset="0"/>
                <a:cs typeface="Arial" panose="020B0604020202020204" pitchFamily="34" charset="0"/>
              </a:rPr>
              <a:t>Libyan</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authorities</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who</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locked</a:t>
            </a:r>
            <a:r>
              <a:rPr lang="it-IT" sz="1000" dirty="0">
                <a:solidFill>
                  <a:srgbClr val="000000"/>
                </a:solidFill>
                <a:latin typeface="Arial" panose="020B0604020202020204" pitchFamily="34" charset="0"/>
                <a:cs typeface="Arial" panose="020B0604020202020204" pitchFamily="34" charset="0"/>
              </a:rPr>
              <a:t> me up for a </a:t>
            </a:r>
            <a:r>
              <a:rPr lang="it-IT" sz="1000" dirty="0" err="1">
                <a:solidFill>
                  <a:srgbClr val="000000"/>
                </a:solidFill>
                <a:latin typeface="Arial" panose="020B0604020202020204" pitchFamily="34" charset="0"/>
                <a:cs typeface="Arial" panose="020B0604020202020204" pitchFamily="34" charset="0"/>
              </a:rPr>
              <a:t>month</a:t>
            </a:r>
            <a:r>
              <a:rPr lang="it-IT" sz="1000" dirty="0">
                <a:solidFill>
                  <a:srgbClr val="000000"/>
                </a:solidFill>
                <a:latin typeface="Arial" panose="020B0604020202020204" pitchFamily="34" charset="0"/>
                <a:cs typeface="Arial" panose="020B0604020202020204" pitchFamily="34" charset="0"/>
              </a:rPr>
              <a:t>.  Of the </a:t>
            </a:r>
            <a:r>
              <a:rPr lang="it-IT" sz="1000" dirty="0" err="1">
                <a:solidFill>
                  <a:srgbClr val="000000"/>
                </a:solidFill>
                <a:latin typeface="Arial" panose="020B0604020202020204" pitchFamily="34" charset="0"/>
                <a:cs typeface="Arial" panose="020B0604020202020204" pitchFamily="34" charset="0"/>
              </a:rPr>
              <a:t>whole</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journey</a:t>
            </a:r>
            <a:r>
              <a:rPr lang="it-IT" sz="1000" dirty="0">
                <a:solidFill>
                  <a:srgbClr val="000000"/>
                </a:solidFill>
                <a:latin typeface="Arial" panose="020B0604020202020204" pitchFamily="34" charset="0"/>
                <a:cs typeface="Arial" panose="020B0604020202020204" pitchFamily="34" charset="0"/>
              </a:rPr>
              <a:t>, the </a:t>
            </a:r>
            <a:r>
              <a:rPr lang="it-IT" sz="1000" dirty="0" err="1">
                <a:solidFill>
                  <a:srgbClr val="000000"/>
                </a:solidFill>
                <a:latin typeface="Arial" panose="020B0604020202020204" pitchFamily="34" charset="0"/>
                <a:cs typeface="Arial" panose="020B0604020202020204" pitchFamily="34" charset="0"/>
              </a:rPr>
              <a:t>riskiest</a:t>
            </a:r>
            <a:r>
              <a:rPr lang="it-IT" sz="1000" dirty="0">
                <a:solidFill>
                  <a:srgbClr val="000000"/>
                </a:solidFill>
                <a:latin typeface="Arial" panose="020B0604020202020204" pitchFamily="34" charset="0"/>
                <a:cs typeface="Arial" panose="020B0604020202020204" pitchFamily="34" charset="0"/>
              </a:rPr>
              <a:t> stretch </a:t>
            </a:r>
            <a:r>
              <a:rPr lang="it-IT" sz="1000" dirty="0" err="1">
                <a:solidFill>
                  <a:srgbClr val="000000"/>
                </a:solidFill>
                <a:latin typeface="Arial" panose="020B0604020202020204" pitchFamily="34" charset="0"/>
                <a:cs typeface="Arial" panose="020B0604020202020204" pitchFamily="34" charset="0"/>
              </a:rPr>
              <a:t>was</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that</a:t>
            </a:r>
            <a:r>
              <a:rPr lang="it-IT" sz="1000" dirty="0">
                <a:solidFill>
                  <a:srgbClr val="000000"/>
                </a:solidFill>
                <a:latin typeface="Arial" panose="020B0604020202020204" pitchFamily="34" charset="0"/>
                <a:cs typeface="Arial" panose="020B0604020202020204" pitchFamily="34" charset="0"/>
              </a:rPr>
              <a:t> on the </a:t>
            </a:r>
            <a:r>
              <a:rPr lang="it-IT" sz="1000" dirty="0" err="1">
                <a:solidFill>
                  <a:srgbClr val="000000"/>
                </a:solidFill>
                <a:latin typeface="Arial" panose="020B0604020202020204" pitchFamily="34" charset="0"/>
                <a:cs typeface="Arial" panose="020B0604020202020204" pitchFamily="34" charset="0"/>
              </a:rPr>
              <a:t>border</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between</a:t>
            </a:r>
            <a:r>
              <a:rPr lang="it-IT" sz="1000" dirty="0">
                <a:solidFill>
                  <a:srgbClr val="000000"/>
                </a:solidFill>
                <a:latin typeface="Arial" panose="020B0604020202020204" pitchFamily="34" charset="0"/>
                <a:cs typeface="Arial" panose="020B0604020202020204" pitchFamily="34" charset="0"/>
              </a:rPr>
              <a:t> Sudan and Libya: the </a:t>
            </a:r>
            <a:r>
              <a:rPr lang="it-IT" sz="1000" dirty="0" err="1">
                <a:solidFill>
                  <a:srgbClr val="000000"/>
                </a:solidFill>
                <a:latin typeface="Arial" panose="020B0604020202020204" pitchFamily="34" charset="0"/>
                <a:cs typeface="Arial" panose="020B0604020202020204" pitchFamily="34" charset="0"/>
              </a:rPr>
              <a:t>desert</a:t>
            </a:r>
            <a:r>
              <a:rPr lang="it-IT" sz="1000" dirty="0">
                <a:solidFill>
                  <a:srgbClr val="000000"/>
                </a:solidFill>
                <a:latin typeface="Arial" panose="020B0604020202020204" pitchFamily="34" charset="0"/>
                <a:cs typeface="Arial" panose="020B0604020202020204" pitchFamily="34" charset="0"/>
              </a:rPr>
              <a:t>, the </a:t>
            </a:r>
            <a:r>
              <a:rPr lang="it-IT" sz="1000" dirty="0" err="1">
                <a:solidFill>
                  <a:srgbClr val="000000"/>
                </a:solidFill>
                <a:latin typeface="Arial" panose="020B0604020202020204" pitchFamily="34" charset="0"/>
                <a:cs typeface="Arial" panose="020B0604020202020204" pitchFamily="34" charset="0"/>
              </a:rPr>
              <a:t>lack</a:t>
            </a:r>
            <a:r>
              <a:rPr lang="it-IT" sz="1000" dirty="0">
                <a:solidFill>
                  <a:srgbClr val="000000"/>
                </a:solidFill>
                <a:latin typeface="Arial" panose="020B0604020202020204" pitchFamily="34" charset="0"/>
                <a:cs typeface="Arial" panose="020B0604020202020204" pitchFamily="34" charset="0"/>
              </a:rPr>
              <a:t> of water and </a:t>
            </a:r>
            <a:r>
              <a:rPr lang="it-IT" sz="1000" dirty="0" err="1">
                <a:solidFill>
                  <a:srgbClr val="000000"/>
                </a:solidFill>
                <a:latin typeface="Arial" panose="020B0604020202020204" pitchFamily="34" charset="0"/>
                <a:cs typeface="Arial" panose="020B0604020202020204" pitchFamily="34" charset="0"/>
              </a:rPr>
              <a:t>food</a:t>
            </a:r>
            <a:r>
              <a:rPr lang="it-IT" sz="1000" dirty="0">
                <a:solidFill>
                  <a:srgbClr val="000000"/>
                </a:solidFill>
                <a:latin typeface="Arial" panose="020B0604020202020204" pitchFamily="34" charset="0"/>
                <a:cs typeface="Arial" panose="020B0604020202020204" pitchFamily="34" charset="0"/>
              </a:rPr>
              <a:t>, the car </a:t>
            </a:r>
            <a:r>
              <a:rPr lang="it-IT" sz="1000" dirty="0" err="1">
                <a:solidFill>
                  <a:srgbClr val="000000"/>
                </a:solidFill>
                <a:latin typeface="Arial" panose="020B0604020202020204" pitchFamily="34" charset="0"/>
                <a:cs typeface="Arial" panose="020B0604020202020204" pitchFamily="34" charset="0"/>
              </a:rPr>
              <a:t>journey</a:t>
            </a:r>
            <a:r>
              <a:rPr lang="it-IT" sz="1000" dirty="0">
                <a:solidFill>
                  <a:srgbClr val="000000"/>
                </a:solidFill>
                <a:latin typeface="Arial" panose="020B0604020202020204" pitchFamily="34" charset="0"/>
                <a:cs typeface="Arial" panose="020B0604020202020204" pitchFamily="34" charset="0"/>
              </a:rPr>
              <a:t> with </a:t>
            </a:r>
            <a:r>
              <a:rPr lang="it-IT" sz="1000" dirty="0" err="1">
                <a:solidFill>
                  <a:srgbClr val="000000"/>
                </a:solidFill>
                <a:latin typeface="Arial" panose="020B0604020202020204" pitchFamily="34" charset="0"/>
                <a:cs typeface="Arial" panose="020B0604020202020204" pitchFamily="34" charset="0"/>
              </a:rPr>
              <a:t>all</a:t>
            </a:r>
            <a:r>
              <a:rPr lang="it-IT" sz="1000" dirty="0">
                <a:solidFill>
                  <a:srgbClr val="000000"/>
                </a:solidFill>
                <a:latin typeface="Arial" panose="020B0604020202020204" pitchFamily="34" charset="0"/>
                <a:cs typeface="Arial" panose="020B0604020202020204" pitchFamily="34" charset="0"/>
              </a:rPr>
              <a:t> the </a:t>
            </a:r>
            <a:r>
              <a:rPr lang="it-IT" sz="1000" dirty="0" err="1">
                <a:solidFill>
                  <a:srgbClr val="000000"/>
                </a:solidFill>
                <a:latin typeface="Arial" panose="020B0604020202020204" pitchFamily="34" charset="0"/>
                <a:cs typeface="Arial" panose="020B0604020202020204" pitchFamily="34" charset="0"/>
              </a:rPr>
              <a:t>migrants</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gathered</a:t>
            </a:r>
            <a:r>
              <a:rPr lang="it-IT" sz="1000" dirty="0">
                <a:solidFill>
                  <a:srgbClr val="000000"/>
                </a:solidFill>
                <a:latin typeface="Arial" panose="020B0604020202020204" pitchFamily="34" charset="0"/>
                <a:cs typeface="Arial" panose="020B0604020202020204" pitchFamily="34" charset="0"/>
              </a:rPr>
              <a:t> on single </a:t>
            </a:r>
            <a:r>
              <a:rPr lang="it-IT" sz="1000" dirty="0" err="1">
                <a:solidFill>
                  <a:srgbClr val="000000"/>
                </a:solidFill>
                <a:latin typeface="Arial" panose="020B0604020202020204" pitchFamily="34" charset="0"/>
                <a:cs typeface="Arial" panose="020B0604020202020204" pitchFamily="34" charset="0"/>
              </a:rPr>
              <a:t>vehicle</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travelling</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at</a:t>
            </a:r>
            <a:r>
              <a:rPr lang="it-IT" sz="1000" dirty="0">
                <a:solidFill>
                  <a:srgbClr val="000000"/>
                </a:solidFill>
                <a:latin typeface="Arial" panose="020B0604020202020204" pitchFamily="34" charset="0"/>
                <a:cs typeface="Arial" panose="020B0604020202020204" pitchFamily="34" charset="0"/>
              </a:rPr>
              <a:t> high </a:t>
            </a:r>
            <a:r>
              <a:rPr lang="it-IT" sz="1000" dirty="0" err="1">
                <a:solidFill>
                  <a:srgbClr val="000000"/>
                </a:solidFill>
                <a:latin typeface="Arial" panose="020B0604020202020204" pitchFamily="34" charset="0"/>
                <a:cs typeface="Arial" panose="020B0604020202020204" pitchFamily="34" charset="0"/>
              </a:rPr>
              <a:t>speed</a:t>
            </a:r>
            <a:r>
              <a:rPr lang="it-IT" sz="1000" dirty="0">
                <a:solidFill>
                  <a:srgbClr val="000000"/>
                </a:solidFill>
                <a:latin typeface="Arial" panose="020B0604020202020204" pitchFamily="34" charset="0"/>
                <a:cs typeface="Arial" panose="020B0604020202020204" pitchFamily="34" charset="0"/>
              </a:rPr>
              <a:t>.  Some </a:t>
            </a:r>
            <a:r>
              <a:rPr lang="it-IT" sz="1000" dirty="0" err="1">
                <a:solidFill>
                  <a:srgbClr val="000000"/>
                </a:solidFill>
                <a:latin typeface="Arial" panose="020B0604020202020204" pitchFamily="34" charset="0"/>
                <a:cs typeface="Arial" panose="020B0604020202020204" pitchFamily="34" charset="0"/>
              </a:rPr>
              <a:t>people</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fell</a:t>
            </a:r>
            <a:r>
              <a:rPr lang="it-IT" sz="1000" dirty="0">
                <a:solidFill>
                  <a:srgbClr val="000000"/>
                </a:solidFill>
                <a:latin typeface="Arial" panose="020B0604020202020204" pitchFamily="34" charset="0"/>
                <a:cs typeface="Arial" panose="020B0604020202020204" pitchFamily="34" charset="0"/>
              </a:rPr>
              <a:t> off the </a:t>
            </a:r>
            <a:r>
              <a:rPr lang="it-IT" sz="1000" dirty="0" err="1">
                <a:solidFill>
                  <a:srgbClr val="000000"/>
                </a:solidFill>
                <a:latin typeface="Arial" panose="020B0604020202020204" pitchFamily="34" charset="0"/>
                <a:cs typeface="Arial" panose="020B0604020202020204" pitchFamily="34" charset="0"/>
              </a:rPr>
              <a:t>vehicle</a:t>
            </a:r>
            <a:r>
              <a:rPr lang="it-IT" sz="1000" dirty="0">
                <a:solidFill>
                  <a:srgbClr val="000000"/>
                </a:solidFill>
                <a:latin typeface="Arial" panose="020B0604020202020204" pitchFamily="34" charset="0"/>
                <a:cs typeface="Arial" panose="020B0604020202020204" pitchFamily="34" charset="0"/>
              </a:rPr>
              <a:t> and </a:t>
            </a:r>
            <a:r>
              <a:rPr lang="it-IT" sz="1000" dirty="0" err="1">
                <a:solidFill>
                  <a:srgbClr val="000000"/>
                </a:solidFill>
                <a:latin typeface="Arial" panose="020B0604020202020204" pitchFamily="34" charset="0"/>
                <a:cs typeface="Arial" panose="020B0604020202020204" pitchFamily="34" charset="0"/>
              </a:rPr>
              <a:t>were</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left</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behind</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It</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took</a:t>
            </a:r>
            <a:r>
              <a:rPr lang="it-IT" sz="1000" dirty="0">
                <a:solidFill>
                  <a:srgbClr val="000000"/>
                </a:solidFill>
                <a:latin typeface="Arial" panose="020B0604020202020204" pitchFamily="34" charset="0"/>
                <a:cs typeface="Arial" panose="020B0604020202020204" pitchFamily="34" charset="0"/>
              </a:rPr>
              <a:t> me </a:t>
            </a:r>
            <a:r>
              <a:rPr lang="it-IT" sz="1000" dirty="0" err="1">
                <a:solidFill>
                  <a:srgbClr val="000000"/>
                </a:solidFill>
                <a:latin typeface="Arial" panose="020B0604020202020204" pitchFamily="34" charset="0"/>
                <a:cs typeface="Arial" panose="020B0604020202020204" pitchFamily="34" charset="0"/>
              </a:rPr>
              <a:t>four</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days</a:t>
            </a:r>
            <a:r>
              <a:rPr lang="it-IT" sz="1000" dirty="0">
                <a:solidFill>
                  <a:srgbClr val="000000"/>
                </a:solidFill>
                <a:latin typeface="Arial" panose="020B0604020202020204" pitchFamily="34" charset="0"/>
                <a:cs typeface="Arial" panose="020B0604020202020204" pitchFamily="34" charset="0"/>
              </a:rPr>
              <a:t> to cross the </a:t>
            </a:r>
            <a:r>
              <a:rPr lang="it-IT" sz="1000" dirty="0" err="1">
                <a:solidFill>
                  <a:srgbClr val="000000"/>
                </a:solidFill>
                <a:latin typeface="Arial" panose="020B0604020202020204" pitchFamily="34" charset="0"/>
                <a:cs typeface="Arial" panose="020B0604020202020204" pitchFamily="34" charset="0"/>
              </a:rPr>
              <a:t>border</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between</a:t>
            </a:r>
            <a:r>
              <a:rPr lang="it-IT" sz="1000" dirty="0">
                <a:solidFill>
                  <a:srgbClr val="000000"/>
                </a:solidFill>
                <a:latin typeface="Arial" panose="020B0604020202020204" pitchFamily="34" charset="0"/>
                <a:cs typeface="Arial" panose="020B0604020202020204" pitchFamily="34" charset="0"/>
              </a:rPr>
              <a:t> Sudan and Libya.”</a:t>
            </a:r>
          </a:p>
          <a:p>
            <a:pPr algn="just"/>
            <a:br>
              <a:rPr lang="it-IT" sz="1000" dirty="0">
                <a:latin typeface="Arial" panose="020B0604020202020204" pitchFamily="34" charset="0"/>
                <a:cs typeface="Arial" panose="020B0604020202020204" pitchFamily="34" charset="0"/>
              </a:rPr>
            </a:br>
            <a:r>
              <a:rPr lang="it-IT" sz="1000" b="1" i="1" dirty="0">
                <a:solidFill>
                  <a:srgbClr val="000000"/>
                </a:solidFill>
                <a:latin typeface="Arial" panose="020B0604020202020204" pitchFamily="34" charset="0"/>
                <a:cs typeface="Arial" panose="020B0604020202020204" pitchFamily="34" charset="0"/>
              </a:rPr>
              <a:t>20 </a:t>
            </a:r>
            <a:r>
              <a:rPr lang="it-IT" sz="1000" b="1" i="1" dirty="0" err="1">
                <a:solidFill>
                  <a:srgbClr val="000000"/>
                </a:solidFill>
                <a:latin typeface="Arial" panose="020B0604020202020204" pitchFamily="34" charset="0"/>
                <a:cs typeface="Arial" panose="020B0604020202020204" pitchFamily="34" charset="0"/>
              </a:rPr>
              <a:t>year</a:t>
            </a:r>
            <a:r>
              <a:rPr lang="it-IT" sz="1000" b="1" i="1" dirty="0">
                <a:solidFill>
                  <a:srgbClr val="000000"/>
                </a:solidFill>
                <a:latin typeface="Arial" panose="020B0604020202020204" pitchFamily="34" charset="0"/>
                <a:cs typeface="Arial" panose="020B0604020202020204" pitchFamily="34" charset="0"/>
              </a:rPr>
              <a:t> </a:t>
            </a:r>
            <a:r>
              <a:rPr lang="it-IT" sz="1000" b="1" i="1" dirty="0" err="1">
                <a:solidFill>
                  <a:srgbClr val="000000"/>
                </a:solidFill>
                <a:latin typeface="Arial" panose="020B0604020202020204" pitchFamily="34" charset="0"/>
                <a:cs typeface="Arial" panose="020B0604020202020204" pitchFamily="34" charset="0"/>
              </a:rPr>
              <a:t>old</a:t>
            </a:r>
            <a:r>
              <a:rPr lang="it-IT" sz="1000" b="1" i="1" dirty="0">
                <a:solidFill>
                  <a:srgbClr val="000000"/>
                </a:solidFill>
                <a:latin typeface="Arial" panose="020B0604020202020204" pitchFamily="34" charset="0"/>
                <a:cs typeface="Arial" panose="020B0604020202020204" pitchFamily="34" charset="0"/>
              </a:rPr>
              <a:t> </a:t>
            </a:r>
            <a:r>
              <a:rPr lang="it-IT" sz="1000" b="1" i="1" dirty="0" err="1">
                <a:solidFill>
                  <a:srgbClr val="000000"/>
                </a:solidFill>
                <a:latin typeface="Arial" panose="020B0604020202020204" pitchFamily="34" charset="0"/>
                <a:cs typeface="Arial" panose="020B0604020202020204" pitchFamily="34" charset="0"/>
              </a:rPr>
              <a:t>Eritrean</a:t>
            </a:r>
            <a:r>
              <a:rPr lang="it-IT" sz="1000" b="1" i="1" dirty="0">
                <a:solidFill>
                  <a:srgbClr val="000000"/>
                </a:solidFill>
                <a:latin typeface="Arial" panose="020B0604020202020204" pitchFamily="34" charset="0"/>
                <a:cs typeface="Arial" panose="020B0604020202020204" pitchFamily="34" charset="0"/>
              </a:rPr>
              <a:t> </a:t>
            </a:r>
            <a:r>
              <a:rPr lang="it-IT" sz="1000" b="1" i="1" dirty="0" err="1">
                <a:solidFill>
                  <a:srgbClr val="000000"/>
                </a:solidFill>
                <a:latin typeface="Arial" panose="020B0604020202020204" pitchFamily="34" charset="0"/>
                <a:cs typeface="Arial" panose="020B0604020202020204" pitchFamily="34" charset="0"/>
              </a:rPr>
              <a:t>youth</a:t>
            </a:r>
            <a:endParaRPr lang="it-IT" sz="1000" dirty="0">
              <a:latin typeface="Arial" panose="020B0604020202020204" pitchFamily="34" charset="0"/>
              <a:cs typeface="Arial" panose="020B0604020202020204" pitchFamily="34" charset="0"/>
            </a:endParaRPr>
          </a:p>
        </p:txBody>
      </p:sp>
      <p:sp>
        <p:nvSpPr>
          <p:cNvPr id="9" name="Rettangolo 8"/>
          <p:cNvSpPr/>
          <p:nvPr/>
        </p:nvSpPr>
        <p:spPr>
          <a:xfrm>
            <a:off x="734062" y="3920285"/>
            <a:ext cx="7798378" cy="1631216"/>
          </a:xfrm>
          <a:prstGeom prst="rect">
            <a:avLst/>
          </a:prstGeom>
        </p:spPr>
        <p:txBody>
          <a:bodyPr wrap="square">
            <a:spAutoFit/>
          </a:bodyPr>
          <a:lstStyle/>
          <a:p>
            <a:pPr algn="just"/>
            <a:r>
              <a:rPr lang="it-IT" sz="1000" dirty="0">
                <a:solidFill>
                  <a:srgbClr val="000000"/>
                </a:solidFill>
                <a:latin typeface="Arial" panose="020B0604020202020204" pitchFamily="34" charset="0"/>
                <a:cs typeface="Arial" panose="020B0604020202020204" pitchFamily="34" charset="0"/>
              </a:rPr>
              <a:t>“I </a:t>
            </a:r>
            <a:r>
              <a:rPr lang="it-IT" sz="1000" dirty="0" err="1">
                <a:solidFill>
                  <a:srgbClr val="000000"/>
                </a:solidFill>
                <a:latin typeface="Arial" panose="020B0604020202020204" pitchFamily="34" charset="0"/>
                <a:cs typeface="Arial" panose="020B0604020202020204" pitchFamily="34" charset="0"/>
              </a:rPr>
              <a:t>spent</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three</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months</a:t>
            </a:r>
            <a:r>
              <a:rPr lang="it-IT" sz="1000" dirty="0">
                <a:solidFill>
                  <a:srgbClr val="000000"/>
                </a:solidFill>
                <a:latin typeface="Arial" panose="020B0604020202020204" pitchFamily="34" charset="0"/>
                <a:cs typeface="Arial" panose="020B0604020202020204" pitchFamily="34" charset="0"/>
              </a:rPr>
              <a:t> in Libya in a </a:t>
            </a:r>
            <a:r>
              <a:rPr lang="it-IT" sz="1000" dirty="0" err="1">
                <a:solidFill>
                  <a:srgbClr val="000000"/>
                </a:solidFill>
                <a:latin typeface="Arial" panose="020B0604020202020204" pitchFamily="34" charset="0"/>
                <a:cs typeface="Arial" panose="020B0604020202020204" pitchFamily="34" charset="0"/>
              </a:rPr>
              <a:t>north-eastern</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coastal</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town</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then</a:t>
            </a:r>
            <a:r>
              <a:rPr lang="it-IT" sz="1000" dirty="0">
                <a:solidFill>
                  <a:srgbClr val="000000"/>
                </a:solidFill>
                <a:latin typeface="Arial" panose="020B0604020202020204" pitchFamily="34" charset="0"/>
                <a:cs typeface="Arial" panose="020B0604020202020204" pitchFamily="34" charset="0"/>
              </a:rPr>
              <a:t> in Benghazi and </a:t>
            </a:r>
            <a:r>
              <a:rPr lang="it-IT" sz="1000" dirty="0" err="1">
                <a:solidFill>
                  <a:srgbClr val="000000"/>
                </a:solidFill>
                <a:latin typeface="Arial" panose="020B0604020202020204" pitchFamily="34" charset="0"/>
                <a:cs typeface="Arial" panose="020B0604020202020204" pitchFamily="34" charset="0"/>
              </a:rPr>
              <a:t>finally</a:t>
            </a:r>
            <a:r>
              <a:rPr lang="it-IT" sz="1000" dirty="0">
                <a:solidFill>
                  <a:srgbClr val="000000"/>
                </a:solidFill>
                <a:latin typeface="Arial" panose="020B0604020202020204" pitchFamily="34" charset="0"/>
                <a:cs typeface="Arial" panose="020B0604020202020204" pitchFamily="34" charset="0"/>
              </a:rPr>
              <a:t> in Tripoli.  I </a:t>
            </a:r>
            <a:r>
              <a:rPr lang="it-IT" sz="1000" dirty="0" err="1">
                <a:solidFill>
                  <a:srgbClr val="000000"/>
                </a:solidFill>
                <a:latin typeface="Arial" panose="020B0604020202020204" pitchFamily="34" charset="0"/>
                <a:cs typeface="Arial" panose="020B0604020202020204" pitchFamily="34" charset="0"/>
              </a:rPr>
              <a:t>was</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raped</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many</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times</a:t>
            </a:r>
            <a:r>
              <a:rPr lang="it-IT" sz="1000" dirty="0">
                <a:solidFill>
                  <a:srgbClr val="000000"/>
                </a:solidFill>
                <a:latin typeface="Arial" panose="020B0604020202020204" pitchFamily="34" charset="0"/>
                <a:cs typeface="Arial" panose="020B0604020202020204" pitchFamily="34" charset="0"/>
              </a:rPr>
              <a:t> by pro- and anti-</a:t>
            </a:r>
            <a:r>
              <a:rPr lang="it-IT" sz="1000" dirty="0" err="1">
                <a:solidFill>
                  <a:srgbClr val="000000"/>
                </a:solidFill>
                <a:latin typeface="Arial" panose="020B0604020202020204" pitchFamily="34" charset="0"/>
                <a:cs typeface="Arial" panose="020B0604020202020204" pitchFamily="34" charset="0"/>
              </a:rPr>
              <a:t>government</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soldiers</a:t>
            </a:r>
            <a:r>
              <a:rPr lang="it-IT" sz="1000" dirty="0">
                <a:solidFill>
                  <a:srgbClr val="000000"/>
                </a:solidFill>
                <a:latin typeface="Arial" panose="020B0604020202020204" pitchFamily="34" charset="0"/>
                <a:cs typeface="Arial" panose="020B0604020202020204" pitchFamily="34" charset="0"/>
              </a:rPr>
              <a:t> and </a:t>
            </a:r>
            <a:r>
              <a:rPr lang="it-IT" sz="1000" dirty="0" err="1">
                <a:solidFill>
                  <a:srgbClr val="000000"/>
                </a:solidFill>
                <a:latin typeface="Arial" panose="020B0604020202020204" pitchFamily="34" charset="0"/>
                <a:cs typeface="Arial" panose="020B0604020202020204" pitchFamily="34" charset="0"/>
              </a:rPr>
              <a:t>released</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only</a:t>
            </a:r>
            <a:r>
              <a:rPr lang="it-IT" sz="1000" dirty="0">
                <a:solidFill>
                  <a:srgbClr val="000000"/>
                </a:solidFill>
                <a:latin typeface="Arial" panose="020B0604020202020204" pitchFamily="34" charset="0"/>
                <a:cs typeface="Arial" panose="020B0604020202020204" pitchFamily="34" charset="0"/>
              </a:rPr>
              <a:t> on </a:t>
            </a:r>
            <a:r>
              <a:rPr lang="it-IT" sz="1000" dirty="0" err="1">
                <a:solidFill>
                  <a:srgbClr val="000000"/>
                </a:solidFill>
                <a:latin typeface="Arial" panose="020B0604020202020204" pitchFamily="34" charset="0"/>
                <a:cs typeface="Arial" panose="020B0604020202020204" pitchFamily="34" charset="0"/>
              </a:rPr>
              <a:t>payment</a:t>
            </a:r>
            <a:r>
              <a:rPr lang="it-IT" sz="1000" dirty="0">
                <a:solidFill>
                  <a:srgbClr val="000000"/>
                </a:solidFill>
                <a:latin typeface="Arial" panose="020B0604020202020204" pitchFamily="34" charset="0"/>
                <a:cs typeface="Arial" panose="020B0604020202020204" pitchFamily="34" charset="0"/>
              </a:rPr>
              <a:t> of a </a:t>
            </a:r>
            <a:r>
              <a:rPr lang="it-IT" sz="1000" dirty="0" err="1">
                <a:solidFill>
                  <a:srgbClr val="000000"/>
                </a:solidFill>
                <a:latin typeface="Arial" panose="020B0604020202020204" pitchFamily="34" charset="0"/>
                <a:cs typeface="Arial" panose="020B0604020202020204" pitchFamily="34" charset="0"/>
              </a:rPr>
              <a:t>ransom</a:t>
            </a:r>
            <a:r>
              <a:rPr lang="it-IT" sz="1000" dirty="0">
                <a:solidFill>
                  <a:srgbClr val="000000"/>
                </a:solidFill>
                <a:latin typeface="Arial" panose="020B0604020202020204" pitchFamily="34" charset="0"/>
                <a:cs typeface="Arial" panose="020B0604020202020204" pitchFamily="34" charset="0"/>
              </a:rPr>
              <a:t>. I </a:t>
            </a:r>
            <a:r>
              <a:rPr lang="it-IT" sz="1000" dirty="0" err="1">
                <a:solidFill>
                  <a:srgbClr val="000000"/>
                </a:solidFill>
                <a:latin typeface="Arial" panose="020B0604020202020204" pitchFamily="34" charset="0"/>
                <a:cs typeface="Arial" panose="020B0604020202020204" pitchFamily="34" charset="0"/>
              </a:rPr>
              <a:t>spent</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twenty</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days</a:t>
            </a:r>
            <a:r>
              <a:rPr lang="it-IT" sz="1000" dirty="0">
                <a:solidFill>
                  <a:srgbClr val="000000"/>
                </a:solidFill>
                <a:latin typeface="Arial" panose="020B0604020202020204" pitchFamily="34" charset="0"/>
                <a:cs typeface="Arial" panose="020B0604020202020204" pitchFamily="34" charset="0"/>
              </a:rPr>
              <a:t> in a </a:t>
            </a:r>
            <a:r>
              <a:rPr lang="it-IT" sz="1000" dirty="0" err="1">
                <a:solidFill>
                  <a:srgbClr val="000000"/>
                </a:solidFill>
                <a:latin typeface="Arial" panose="020B0604020202020204" pitchFamily="34" charset="0"/>
                <a:cs typeface="Arial" panose="020B0604020202020204" pitchFamily="34" charset="0"/>
              </a:rPr>
              <a:t>detention</a:t>
            </a:r>
            <a:r>
              <a:rPr lang="it-IT" sz="1000" dirty="0">
                <a:solidFill>
                  <a:srgbClr val="000000"/>
                </a:solidFill>
                <a:latin typeface="Arial" panose="020B0604020202020204" pitchFamily="34" charset="0"/>
                <a:cs typeface="Arial" panose="020B0604020202020204" pitchFamily="34" charset="0"/>
              </a:rPr>
              <a:t> centre with </a:t>
            </a:r>
            <a:r>
              <a:rPr lang="it-IT" sz="1000" dirty="0" err="1">
                <a:solidFill>
                  <a:srgbClr val="000000"/>
                </a:solidFill>
                <a:latin typeface="Arial" panose="020B0604020202020204" pitchFamily="34" charset="0"/>
                <a:cs typeface="Arial" panose="020B0604020202020204" pitchFamily="34" charset="0"/>
              </a:rPr>
              <a:t>another</a:t>
            </a:r>
            <a:r>
              <a:rPr lang="it-IT" sz="1000" dirty="0">
                <a:solidFill>
                  <a:srgbClr val="000000"/>
                </a:solidFill>
                <a:latin typeface="Arial" panose="020B0604020202020204" pitchFamily="34" charset="0"/>
                <a:cs typeface="Arial" panose="020B0604020202020204" pitchFamily="34" charset="0"/>
              </a:rPr>
              <a:t> 700 </a:t>
            </a:r>
            <a:r>
              <a:rPr lang="it-IT" sz="1000" dirty="0" err="1">
                <a:solidFill>
                  <a:srgbClr val="000000"/>
                </a:solidFill>
                <a:latin typeface="Arial" panose="020B0604020202020204" pitchFamily="34" charset="0"/>
                <a:cs typeface="Arial" panose="020B0604020202020204" pitchFamily="34" charset="0"/>
              </a:rPr>
              <a:t>people</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they</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gave</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us</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food</a:t>
            </a:r>
            <a:r>
              <a:rPr lang="it-IT" sz="1000" dirty="0">
                <a:solidFill>
                  <a:srgbClr val="000000"/>
                </a:solidFill>
                <a:latin typeface="Arial" panose="020B0604020202020204" pitchFamily="34" charset="0"/>
                <a:cs typeface="Arial" panose="020B0604020202020204" pitchFamily="34" charset="0"/>
              </a:rPr>
              <a:t> once a </a:t>
            </a:r>
            <a:r>
              <a:rPr lang="it-IT" sz="1000" dirty="0" err="1">
                <a:solidFill>
                  <a:srgbClr val="000000"/>
                </a:solidFill>
                <a:latin typeface="Arial" panose="020B0604020202020204" pitchFamily="34" charset="0"/>
                <a:cs typeface="Arial" panose="020B0604020202020204" pitchFamily="34" charset="0"/>
              </a:rPr>
              <a:t>day</a:t>
            </a:r>
            <a:r>
              <a:rPr lang="it-IT" sz="1000" dirty="0">
                <a:solidFill>
                  <a:srgbClr val="000000"/>
                </a:solidFill>
                <a:latin typeface="Arial" panose="020B0604020202020204" pitchFamily="34" charset="0"/>
                <a:cs typeface="Arial" panose="020B0604020202020204" pitchFamily="34" charset="0"/>
              </a:rPr>
              <a:t> and </a:t>
            </a:r>
            <a:r>
              <a:rPr lang="it-IT" sz="1000" dirty="0" err="1">
                <a:solidFill>
                  <a:srgbClr val="000000"/>
                </a:solidFill>
                <a:latin typeface="Arial" panose="020B0604020202020204" pitchFamily="34" charset="0"/>
                <a:cs typeface="Arial" panose="020B0604020202020204" pitchFamily="34" charset="0"/>
              </a:rPr>
              <a:t>it</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was</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not</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possible</a:t>
            </a:r>
            <a:r>
              <a:rPr lang="it-IT" sz="1000" dirty="0">
                <a:solidFill>
                  <a:srgbClr val="000000"/>
                </a:solidFill>
                <a:latin typeface="Arial" panose="020B0604020202020204" pitchFamily="34" charset="0"/>
                <a:cs typeface="Arial" panose="020B0604020202020204" pitchFamily="34" charset="0"/>
              </a:rPr>
              <a:t> to </a:t>
            </a:r>
            <a:r>
              <a:rPr lang="it-IT" sz="1000" dirty="0" err="1">
                <a:solidFill>
                  <a:srgbClr val="000000"/>
                </a:solidFill>
                <a:latin typeface="Arial" panose="020B0604020202020204" pitchFamily="34" charset="0"/>
                <a:cs typeface="Arial" panose="020B0604020202020204" pitchFamily="34" charset="0"/>
              </a:rPr>
              <a:t>leave</a:t>
            </a:r>
            <a:r>
              <a:rPr lang="it-IT" sz="1000" dirty="0">
                <a:solidFill>
                  <a:srgbClr val="000000"/>
                </a:solidFill>
                <a:latin typeface="Arial" panose="020B0604020202020204" pitchFamily="34" charset="0"/>
                <a:cs typeface="Arial" panose="020B0604020202020204" pitchFamily="34" charset="0"/>
              </a:rPr>
              <a:t> the building.</a:t>
            </a:r>
          </a:p>
          <a:p>
            <a:pPr algn="just"/>
            <a:endParaRPr lang="it-IT" sz="1000" dirty="0">
              <a:solidFill>
                <a:srgbClr val="000000"/>
              </a:solidFill>
              <a:latin typeface="Arial" panose="020B0604020202020204" pitchFamily="34" charset="0"/>
              <a:cs typeface="Arial" panose="020B0604020202020204" pitchFamily="34" charset="0"/>
            </a:endParaRPr>
          </a:p>
          <a:p>
            <a:pPr algn="just"/>
            <a:r>
              <a:rPr lang="it-IT" sz="1000" dirty="0">
                <a:solidFill>
                  <a:srgbClr val="000000"/>
                </a:solidFill>
                <a:latin typeface="Arial" panose="020B0604020202020204" pitchFamily="34" charset="0"/>
                <a:cs typeface="Arial" panose="020B0604020202020204" pitchFamily="34" charset="0"/>
              </a:rPr>
              <a:t>The </a:t>
            </a:r>
            <a:r>
              <a:rPr lang="it-IT" sz="1000" dirty="0" err="1">
                <a:solidFill>
                  <a:srgbClr val="000000"/>
                </a:solidFill>
                <a:latin typeface="Arial" panose="020B0604020202020204" pitchFamily="34" charset="0"/>
                <a:cs typeface="Arial" panose="020B0604020202020204" pitchFamily="34" charset="0"/>
              </a:rPr>
              <a:t>most</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dangerous</a:t>
            </a:r>
            <a:r>
              <a:rPr lang="it-IT" sz="1000" dirty="0">
                <a:solidFill>
                  <a:srgbClr val="000000"/>
                </a:solidFill>
                <a:latin typeface="Arial" panose="020B0604020202020204" pitchFamily="34" charset="0"/>
                <a:cs typeface="Arial" panose="020B0604020202020204" pitchFamily="34" charset="0"/>
              </a:rPr>
              <a:t> stretch of the </a:t>
            </a:r>
            <a:r>
              <a:rPr lang="it-IT" sz="1000" dirty="0" err="1">
                <a:solidFill>
                  <a:srgbClr val="000000"/>
                </a:solidFill>
                <a:latin typeface="Arial" panose="020B0604020202020204" pitchFamily="34" charset="0"/>
                <a:cs typeface="Arial" panose="020B0604020202020204" pitchFamily="34" charset="0"/>
              </a:rPr>
              <a:t>journey</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was</a:t>
            </a:r>
            <a:r>
              <a:rPr lang="it-IT" sz="1000" dirty="0">
                <a:solidFill>
                  <a:srgbClr val="000000"/>
                </a:solidFill>
                <a:latin typeface="Arial" panose="020B0604020202020204" pitchFamily="34" charset="0"/>
                <a:cs typeface="Arial" panose="020B0604020202020204" pitchFamily="34" charset="0"/>
              </a:rPr>
              <a:t> the </a:t>
            </a:r>
            <a:r>
              <a:rPr lang="it-IT" sz="1000" dirty="0" err="1">
                <a:solidFill>
                  <a:srgbClr val="000000"/>
                </a:solidFill>
                <a:latin typeface="Arial" panose="020B0604020202020204" pitchFamily="34" charset="0"/>
                <a:cs typeface="Arial" panose="020B0604020202020204" pitchFamily="34" charset="0"/>
              </a:rPr>
              <a:t>crossing</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between</a:t>
            </a:r>
            <a:r>
              <a:rPr lang="it-IT" sz="1000" dirty="0">
                <a:solidFill>
                  <a:srgbClr val="000000"/>
                </a:solidFill>
                <a:latin typeface="Arial" panose="020B0604020202020204" pitchFamily="34" charset="0"/>
                <a:cs typeface="Arial" panose="020B0604020202020204" pitchFamily="34" charset="0"/>
              </a:rPr>
              <a:t> Sudan and Libya.  In Libya, in the </a:t>
            </a:r>
            <a:r>
              <a:rPr lang="it-IT" sz="1000" dirty="0" err="1">
                <a:solidFill>
                  <a:srgbClr val="000000"/>
                </a:solidFill>
                <a:latin typeface="Arial" panose="020B0604020202020204" pitchFamily="34" charset="0"/>
                <a:cs typeface="Arial" panose="020B0604020202020204" pitchFamily="34" charset="0"/>
              </a:rPr>
              <a:t>desert</a:t>
            </a:r>
            <a:r>
              <a:rPr lang="it-IT" sz="1000" dirty="0">
                <a:solidFill>
                  <a:srgbClr val="000000"/>
                </a:solidFill>
                <a:latin typeface="Arial" panose="020B0604020202020204" pitchFamily="34" charset="0"/>
                <a:cs typeface="Arial" panose="020B0604020202020204" pitchFamily="34" charset="0"/>
              </a:rPr>
              <a:t>, I </a:t>
            </a:r>
            <a:r>
              <a:rPr lang="it-IT" sz="1000" dirty="0" err="1">
                <a:solidFill>
                  <a:srgbClr val="000000"/>
                </a:solidFill>
                <a:latin typeface="Arial" panose="020B0604020202020204" pitchFamily="34" charset="0"/>
                <a:cs typeface="Arial" panose="020B0604020202020204" pitchFamily="34" charset="0"/>
              </a:rPr>
              <a:t>witnessed</a:t>
            </a:r>
            <a:r>
              <a:rPr lang="it-IT" sz="1000" dirty="0">
                <a:solidFill>
                  <a:srgbClr val="000000"/>
                </a:solidFill>
                <a:latin typeface="Arial" panose="020B0604020202020204" pitchFamily="34" charset="0"/>
                <a:cs typeface="Arial" panose="020B0604020202020204" pitchFamily="34" charset="0"/>
              </a:rPr>
              <a:t> the murder of more </a:t>
            </a:r>
            <a:r>
              <a:rPr lang="it-IT" sz="1000" dirty="0" err="1">
                <a:solidFill>
                  <a:srgbClr val="000000"/>
                </a:solidFill>
                <a:latin typeface="Arial" panose="020B0604020202020204" pitchFamily="34" charset="0"/>
                <a:cs typeface="Arial" panose="020B0604020202020204" pitchFamily="34" charset="0"/>
              </a:rPr>
              <a:t>than</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twenty</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people</a:t>
            </a:r>
            <a:r>
              <a:rPr lang="it-IT" sz="1000" dirty="0">
                <a:solidFill>
                  <a:srgbClr val="000000"/>
                </a:solidFill>
                <a:latin typeface="Arial" panose="020B0604020202020204" pitchFamily="34" charset="0"/>
                <a:cs typeface="Arial" panose="020B0604020202020204" pitchFamily="34" charset="0"/>
              </a:rPr>
              <a:t> by </a:t>
            </a:r>
            <a:r>
              <a:rPr lang="it-IT" sz="1000" dirty="0" err="1">
                <a:solidFill>
                  <a:srgbClr val="000000"/>
                </a:solidFill>
                <a:latin typeface="Arial" panose="020B0604020202020204" pitchFamily="34" charset="0"/>
                <a:cs typeface="Arial" panose="020B0604020202020204" pitchFamily="34" charset="0"/>
              </a:rPr>
              <a:t>Libyan</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soldiers</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who</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shot</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them</a:t>
            </a:r>
            <a:r>
              <a:rPr lang="it-IT" sz="1000" dirty="0">
                <a:solidFill>
                  <a:srgbClr val="000000"/>
                </a:solidFill>
                <a:latin typeface="Arial" panose="020B0604020202020204" pitchFamily="34" charset="0"/>
                <a:cs typeface="Arial" panose="020B0604020202020204" pitchFamily="34" charset="0"/>
              </a:rPr>
              <a:t> on </a:t>
            </a:r>
            <a:r>
              <a:rPr lang="it-IT" sz="1000" dirty="0" err="1">
                <a:solidFill>
                  <a:srgbClr val="000000"/>
                </a:solidFill>
                <a:latin typeface="Arial" panose="020B0604020202020204" pitchFamily="34" charset="0"/>
                <a:cs typeface="Arial" panose="020B0604020202020204" pitchFamily="34" charset="0"/>
              </a:rPr>
              <a:t>sight</a:t>
            </a:r>
            <a:r>
              <a:rPr lang="it-IT" sz="1000" dirty="0">
                <a:solidFill>
                  <a:srgbClr val="000000"/>
                </a:solidFill>
                <a:latin typeface="Arial" panose="020B0604020202020204" pitchFamily="34" charset="0"/>
                <a:cs typeface="Arial" panose="020B0604020202020204" pitchFamily="34" charset="0"/>
              </a:rPr>
              <a:t>.  The </a:t>
            </a:r>
            <a:r>
              <a:rPr lang="it-IT" sz="1000" dirty="0" err="1">
                <a:solidFill>
                  <a:srgbClr val="000000"/>
                </a:solidFill>
                <a:latin typeface="Arial" panose="020B0604020202020204" pitchFamily="34" charset="0"/>
                <a:cs typeface="Arial" panose="020B0604020202020204" pitchFamily="34" charset="0"/>
              </a:rPr>
              <a:t>Egyptian</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border</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is</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also</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very</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dangerous</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because</a:t>
            </a:r>
            <a:r>
              <a:rPr lang="it-IT" sz="1000" dirty="0">
                <a:solidFill>
                  <a:srgbClr val="000000"/>
                </a:solidFill>
                <a:latin typeface="Arial" panose="020B0604020202020204" pitchFamily="34" charset="0"/>
                <a:cs typeface="Arial" panose="020B0604020202020204" pitchFamily="34" charset="0"/>
              </a:rPr>
              <a:t> of the </a:t>
            </a:r>
            <a:r>
              <a:rPr lang="it-IT" sz="1000" dirty="0" err="1">
                <a:solidFill>
                  <a:srgbClr val="000000"/>
                </a:solidFill>
                <a:latin typeface="Arial" panose="020B0604020202020204" pitchFamily="34" charset="0"/>
                <a:cs typeface="Arial" panose="020B0604020202020204" pitchFamily="34" charset="0"/>
              </a:rPr>
              <a:t>presence</a:t>
            </a:r>
            <a:r>
              <a:rPr lang="it-IT" sz="1000" dirty="0">
                <a:solidFill>
                  <a:srgbClr val="000000"/>
                </a:solidFill>
                <a:latin typeface="Arial" panose="020B0604020202020204" pitchFamily="34" charset="0"/>
                <a:cs typeface="Arial" panose="020B0604020202020204" pitchFamily="34" charset="0"/>
              </a:rPr>
              <a:t> of </a:t>
            </a:r>
            <a:r>
              <a:rPr lang="it-IT" sz="1000" dirty="0" err="1">
                <a:solidFill>
                  <a:srgbClr val="000000"/>
                </a:solidFill>
                <a:latin typeface="Arial" panose="020B0604020202020204" pitchFamily="34" charset="0"/>
                <a:cs typeface="Arial" panose="020B0604020202020204" pitchFamily="34" charset="0"/>
              </a:rPr>
              <a:t>numerous</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soldiers</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monitoring</a:t>
            </a:r>
            <a:r>
              <a:rPr lang="it-IT" sz="1000" dirty="0">
                <a:solidFill>
                  <a:srgbClr val="000000"/>
                </a:solidFill>
                <a:latin typeface="Arial" panose="020B0604020202020204" pitchFamily="34" charset="0"/>
                <a:cs typeface="Arial" panose="020B0604020202020204" pitchFamily="34" charset="0"/>
              </a:rPr>
              <a:t> entry of </a:t>
            </a:r>
            <a:r>
              <a:rPr lang="it-IT" sz="1000" dirty="0" err="1">
                <a:solidFill>
                  <a:srgbClr val="000000"/>
                </a:solidFill>
                <a:latin typeface="Arial" panose="020B0604020202020204" pitchFamily="34" charset="0"/>
                <a:cs typeface="Arial" panose="020B0604020202020204" pitchFamily="34" charset="0"/>
              </a:rPr>
              <a:t>people</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fleeing</a:t>
            </a:r>
            <a:r>
              <a:rPr lang="it-IT" sz="1000" dirty="0">
                <a:solidFill>
                  <a:srgbClr val="000000"/>
                </a:solidFill>
                <a:latin typeface="Arial" panose="020B0604020202020204" pitchFamily="34" charset="0"/>
                <a:cs typeface="Arial" panose="020B0604020202020204" pitchFamily="34" charset="0"/>
              </a:rPr>
              <a:t> Libya.  </a:t>
            </a:r>
            <a:r>
              <a:rPr lang="it-IT" sz="1000" dirty="0" err="1">
                <a:solidFill>
                  <a:srgbClr val="000000"/>
                </a:solidFill>
                <a:latin typeface="Arial" panose="020B0604020202020204" pitchFamily="34" charset="0"/>
                <a:cs typeface="Arial" panose="020B0604020202020204" pitchFamily="34" charset="0"/>
              </a:rPr>
              <a:t>Anyone</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stopped</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was</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transferred</a:t>
            </a:r>
            <a:r>
              <a:rPr lang="it-IT" sz="1000" dirty="0">
                <a:solidFill>
                  <a:srgbClr val="000000"/>
                </a:solidFill>
                <a:latin typeface="Arial" panose="020B0604020202020204" pitchFamily="34" charset="0"/>
                <a:cs typeface="Arial" panose="020B0604020202020204" pitchFamily="34" charset="0"/>
              </a:rPr>
              <a:t> to a </a:t>
            </a:r>
            <a:r>
              <a:rPr lang="it-IT" sz="1000" dirty="0" err="1">
                <a:solidFill>
                  <a:srgbClr val="000000"/>
                </a:solidFill>
                <a:latin typeface="Arial" panose="020B0604020202020204" pitchFamily="34" charset="0"/>
                <a:cs typeface="Arial" panose="020B0604020202020204" pitchFamily="34" charset="0"/>
              </a:rPr>
              <a:t>detention</a:t>
            </a:r>
            <a:r>
              <a:rPr lang="it-IT" sz="1000" dirty="0">
                <a:solidFill>
                  <a:srgbClr val="000000"/>
                </a:solidFill>
                <a:latin typeface="Arial" panose="020B0604020202020204" pitchFamily="34" charset="0"/>
                <a:cs typeface="Arial" panose="020B0604020202020204" pitchFamily="34" charset="0"/>
              </a:rPr>
              <a:t> centre </a:t>
            </a:r>
            <a:r>
              <a:rPr lang="it-IT" sz="1000" dirty="0" err="1">
                <a:solidFill>
                  <a:srgbClr val="000000"/>
                </a:solidFill>
                <a:latin typeface="Arial" panose="020B0604020202020204" pitchFamily="34" charset="0"/>
                <a:cs typeface="Arial" panose="020B0604020202020204" pitchFamily="34" charset="0"/>
              </a:rPr>
              <a:t>indefinitely</a:t>
            </a:r>
            <a:r>
              <a:rPr lang="it-IT" sz="1000" dirty="0">
                <a:solidFill>
                  <a:srgbClr val="000000"/>
                </a:solidFill>
                <a:latin typeface="Arial" panose="020B0604020202020204" pitchFamily="34" charset="0"/>
                <a:cs typeface="Arial" panose="020B0604020202020204" pitchFamily="34" charset="0"/>
              </a:rPr>
              <a:t> and </a:t>
            </a:r>
            <a:r>
              <a:rPr lang="it-IT" sz="1000" dirty="0" err="1">
                <a:solidFill>
                  <a:srgbClr val="000000"/>
                </a:solidFill>
                <a:latin typeface="Arial" panose="020B0604020202020204" pitchFamily="34" charset="0"/>
                <a:cs typeface="Arial" panose="020B0604020202020204" pitchFamily="34" charset="0"/>
              </a:rPr>
              <a:t>able</a:t>
            </a:r>
            <a:r>
              <a:rPr lang="it-IT" sz="1000" dirty="0">
                <a:solidFill>
                  <a:srgbClr val="000000"/>
                </a:solidFill>
                <a:latin typeface="Arial" panose="020B0604020202020204" pitchFamily="34" charset="0"/>
                <a:cs typeface="Arial" panose="020B0604020202020204" pitchFamily="34" charset="0"/>
              </a:rPr>
              <a:t> to </a:t>
            </a:r>
            <a:r>
              <a:rPr lang="it-IT" sz="1000" dirty="0" err="1">
                <a:solidFill>
                  <a:srgbClr val="000000"/>
                </a:solidFill>
                <a:latin typeface="Arial" panose="020B0604020202020204" pitchFamily="34" charset="0"/>
                <a:cs typeface="Arial" panose="020B0604020202020204" pitchFamily="34" charset="0"/>
              </a:rPr>
              <a:t>leave</a:t>
            </a:r>
            <a:r>
              <a:rPr lang="it-IT" sz="1000" dirty="0">
                <a:solidFill>
                  <a:srgbClr val="000000"/>
                </a:solidFill>
                <a:latin typeface="Arial" panose="020B0604020202020204" pitchFamily="34" charset="0"/>
                <a:cs typeface="Arial" panose="020B0604020202020204" pitchFamily="34" charset="0"/>
              </a:rPr>
              <a:t> </a:t>
            </a:r>
            <a:r>
              <a:rPr lang="it-IT" sz="1000" dirty="0" err="1">
                <a:solidFill>
                  <a:srgbClr val="000000"/>
                </a:solidFill>
                <a:latin typeface="Arial" panose="020B0604020202020204" pitchFamily="34" charset="0"/>
                <a:cs typeface="Arial" panose="020B0604020202020204" pitchFamily="34" charset="0"/>
              </a:rPr>
              <a:t>only</a:t>
            </a:r>
            <a:r>
              <a:rPr lang="it-IT" sz="1000" dirty="0">
                <a:solidFill>
                  <a:srgbClr val="000000"/>
                </a:solidFill>
                <a:latin typeface="Arial" panose="020B0604020202020204" pitchFamily="34" charset="0"/>
                <a:cs typeface="Arial" panose="020B0604020202020204" pitchFamily="34" charset="0"/>
              </a:rPr>
              <a:t> on </a:t>
            </a:r>
            <a:r>
              <a:rPr lang="it-IT" sz="1000" dirty="0" err="1">
                <a:solidFill>
                  <a:srgbClr val="000000"/>
                </a:solidFill>
                <a:latin typeface="Arial" panose="020B0604020202020204" pitchFamily="34" charset="0"/>
                <a:cs typeface="Arial" panose="020B0604020202020204" pitchFamily="34" charset="0"/>
              </a:rPr>
              <a:t>payment</a:t>
            </a:r>
            <a:r>
              <a:rPr lang="it-IT" sz="1000" dirty="0">
                <a:solidFill>
                  <a:srgbClr val="000000"/>
                </a:solidFill>
                <a:latin typeface="Arial" panose="020B0604020202020204" pitchFamily="34" charset="0"/>
                <a:cs typeface="Arial" panose="020B0604020202020204" pitchFamily="34" charset="0"/>
              </a:rPr>
              <a:t> of $300 to </a:t>
            </a:r>
            <a:r>
              <a:rPr lang="it-IT" sz="1000" dirty="0" err="1">
                <a:solidFill>
                  <a:srgbClr val="000000"/>
                </a:solidFill>
                <a:latin typeface="Arial" panose="020B0604020202020204" pitchFamily="34" charset="0"/>
                <a:cs typeface="Arial" panose="020B0604020202020204" pitchFamily="34" charset="0"/>
              </a:rPr>
              <a:t>return</a:t>
            </a:r>
            <a:r>
              <a:rPr lang="it-IT" sz="1000" dirty="0">
                <a:solidFill>
                  <a:srgbClr val="000000"/>
                </a:solidFill>
                <a:latin typeface="Arial" panose="020B0604020202020204" pitchFamily="34" charset="0"/>
                <a:cs typeface="Arial" panose="020B0604020202020204" pitchFamily="34" charset="0"/>
              </a:rPr>
              <a:t> to </a:t>
            </a:r>
            <a:r>
              <a:rPr lang="it-IT" sz="1000" dirty="0" err="1">
                <a:solidFill>
                  <a:srgbClr val="000000"/>
                </a:solidFill>
                <a:latin typeface="Arial" panose="020B0604020202020204" pitchFamily="34" charset="0"/>
                <a:cs typeface="Arial" panose="020B0604020202020204" pitchFamily="34" charset="0"/>
              </a:rPr>
              <a:t>Ethiopia</a:t>
            </a:r>
            <a:r>
              <a:rPr lang="it-IT" sz="1000" dirty="0">
                <a:solidFill>
                  <a:srgbClr val="000000"/>
                </a:solidFill>
                <a:latin typeface="Arial" panose="020B0604020202020204" pitchFamily="34" charset="0"/>
                <a:cs typeface="Arial" panose="020B0604020202020204" pitchFamily="34" charset="0"/>
              </a:rPr>
              <a:t>.”</a:t>
            </a:r>
          </a:p>
          <a:p>
            <a:pPr algn="just"/>
            <a:br>
              <a:rPr lang="it-IT" sz="1000" dirty="0">
                <a:latin typeface="Arial" panose="020B0604020202020204" pitchFamily="34" charset="0"/>
                <a:cs typeface="Arial" panose="020B0604020202020204" pitchFamily="34" charset="0"/>
              </a:rPr>
            </a:br>
            <a:r>
              <a:rPr lang="it-IT" sz="1000" b="1" i="1" dirty="0">
                <a:solidFill>
                  <a:srgbClr val="000000"/>
                </a:solidFill>
                <a:latin typeface="Arial" panose="020B0604020202020204" pitchFamily="34" charset="0"/>
                <a:cs typeface="Arial" panose="020B0604020202020204" pitchFamily="34" charset="0"/>
              </a:rPr>
              <a:t>28 </a:t>
            </a:r>
            <a:r>
              <a:rPr lang="it-IT" sz="1000" b="1" i="1" dirty="0" err="1">
                <a:solidFill>
                  <a:srgbClr val="000000"/>
                </a:solidFill>
                <a:latin typeface="Arial" panose="020B0604020202020204" pitchFamily="34" charset="0"/>
                <a:cs typeface="Arial" panose="020B0604020202020204" pitchFamily="34" charset="0"/>
              </a:rPr>
              <a:t>year</a:t>
            </a:r>
            <a:r>
              <a:rPr lang="it-IT" sz="1000" b="1" i="1" dirty="0">
                <a:solidFill>
                  <a:srgbClr val="000000"/>
                </a:solidFill>
                <a:latin typeface="Arial" panose="020B0604020202020204" pitchFamily="34" charset="0"/>
                <a:cs typeface="Arial" panose="020B0604020202020204" pitchFamily="34" charset="0"/>
              </a:rPr>
              <a:t> </a:t>
            </a:r>
            <a:r>
              <a:rPr lang="it-IT" sz="1000" b="1" i="1" dirty="0" err="1">
                <a:solidFill>
                  <a:srgbClr val="000000"/>
                </a:solidFill>
                <a:latin typeface="Arial" panose="020B0604020202020204" pitchFamily="34" charset="0"/>
                <a:cs typeface="Arial" panose="020B0604020202020204" pitchFamily="34" charset="0"/>
              </a:rPr>
              <a:t>old</a:t>
            </a:r>
            <a:r>
              <a:rPr lang="it-IT" sz="1000" b="1" i="1" dirty="0">
                <a:solidFill>
                  <a:srgbClr val="000000"/>
                </a:solidFill>
                <a:latin typeface="Arial" panose="020B0604020202020204" pitchFamily="34" charset="0"/>
                <a:cs typeface="Arial" panose="020B0604020202020204" pitchFamily="34" charset="0"/>
              </a:rPr>
              <a:t> </a:t>
            </a:r>
            <a:r>
              <a:rPr lang="it-IT" sz="1000" b="1" i="1" dirty="0" err="1">
                <a:solidFill>
                  <a:srgbClr val="000000"/>
                </a:solidFill>
                <a:latin typeface="Arial" panose="020B0604020202020204" pitchFamily="34" charset="0"/>
                <a:cs typeface="Arial" panose="020B0604020202020204" pitchFamily="34" charset="0"/>
              </a:rPr>
              <a:t>Eritrean</a:t>
            </a:r>
            <a:r>
              <a:rPr lang="it-IT" sz="1000" b="1" i="1" dirty="0">
                <a:solidFill>
                  <a:srgbClr val="000000"/>
                </a:solidFill>
                <a:latin typeface="Arial" panose="020B0604020202020204" pitchFamily="34" charset="0"/>
                <a:cs typeface="Arial" panose="020B0604020202020204" pitchFamily="34" charset="0"/>
              </a:rPr>
              <a:t> man</a:t>
            </a:r>
            <a:endParaRPr lang="it-IT"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220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946" y="2741215"/>
            <a:ext cx="3950731" cy="2222286"/>
          </a:xfrm>
          <a:prstGeom prst="rect">
            <a:avLst/>
          </a:prstGeom>
          <a:ln>
            <a:noFill/>
          </a:ln>
          <a:effectLst>
            <a:softEdge rad="112500"/>
          </a:effectLst>
        </p:spPr>
      </p:pic>
      <p:sp>
        <p:nvSpPr>
          <p:cNvPr id="28" name="Rettangolo arrotondato 27"/>
          <p:cNvSpPr/>
          <p:nvPr/>
        </p:nvSpPr>
        <p:spPr>
          <a:xfrm>
            <a:off x="5436096" y="2343897"/>
            <a:ext cx="2403528" cy="302932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endParaRPr lang="it-IT" sz="900" dirty="0">
              <a:latin typeface="Comic Sans MS" pitchFamily="66" charset="0"/>
            </a:endParaRPr>
          </a:p>
        </p:txBody>
      </p:sp>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7806" y="2844405"/>
            <a:ext cx="594066" cy="594066"/>
          </a:xfrm>
          <a:prstGeom prst="rect">
            <a:avLst/>
          </a:prstGeom>
        </p:spPr>
      </p:pic>
      <p:pic>
        <p:nvPicPr>
          <p:cNvPr id="5" name="Immagine 4"/>
          <p:cNvPicPr>
            <a:picLocks noChangeAspect="1"/>
          </p:cNvPicPr>
          <p:nvPr/>
        </p:nvPicPr>
        <p:blipFill>
          <a:blip r:embed="rId6"/>
          <a:stretch>
            <a:fillRect/>
          </a:stretch>
        </p:blipFill>
        <p:spPr>
          <a:xfrm>
            <a:off x="7171234" y="3606605"/>
            <a:ext cx="526649" cy="444744"/>
          </a:xfrm>
          <a:prstGeom prst="rect">
            <a:avLst/>
          </a:prstGeom>
        </p:spPr>
      </p:pic>
      <p:pic>
        <p:nvPicPr>
          <p:cNvPr id="6" name="Immagine 5"/>
          <p:cNvPicPr>
            <a:picLocks noChangeAspect="1"/>
          </p:cNvPicPr>
          <p:nvPr/>
        </p:nvPicPr>
        <p:blipFill>
          <a:blip r:embed="rId7"/>
          <a:stretch>
            <a:fillRect/>
          </a:stretch>
        </p:blipFill>
        <p:spPr>
          <a:xfrm>
            <a:off x="6732714" y="3466572"/>
            <a:ext cx="213787" cy="519086"/>
          </a:xfrm>
          <a:prstGeom prst="rect">
            <a:avLst/>
          </a:prstGeom>
        </p:spPr>
      </p:pic>
      <p:pic>
        <p:nvPicPr>
          <p:cNvPr id="7" name="Immagine 6"/>
          <p:cNvPicPr>
            <a:picLocks noChangeAspect="1"/>
          </p:cNvPicPr>
          <p:nvPr/>
        </p:nvPicPr>
        <p:blipFill>
          <a:blip r:embed="rId8"/>
          <a:stretch>
            <a:fillRect/>
          </a:stretch>
        </p:blipFill>
        <p:spPr>
          <a:xfrm>
            <a:off x="6950804" y="3469655"/>
            <a:ext cx="214903" cy="516681"/>
          </a:xfrm>
          <a:prstGeom prst="rect">
            <a:avLst/>
          </a:prstGeom>
        </p:spPr>
      </p:pic>
      <p:sp>
        <p:nvSpPr>
          <p:cNvPr id="8" name="CasellaDiTesto 7"/>
          <p:cNvSpPr txBox="1"/>
          <p:nvPr/>
        </p:nvSpPr>
        <p:spPr>
          <a:xfrm>
            <a:off x="6655000" y="2923756"/>
            <a:ext cx="705926" cy="300082"/>
          </a:xfrm>
          <a:prstGeom prst="rect">
            <a:avLst/>
          </a:prstGeom>
          <a:noFill/>
        </p:spPr>
        <p:txBody>
          <a:bodyPr wrap="square" rtlCol="0">
            <a:spAutoFit/>
          </a:bodyPr>
          <a:lstStyle/>
          <a:p>
            <a:r>
              <a:rPr lang="it-IT" sz="1350" dirty="0"/>
              <a:t>€ 2.500</a:t>
            </a:r>
          </a:p>
        </p:txBody>
      </p:sp>
      <p:sp>
        <p:nvSpPr>
          <p:cNvPr id="17" name="CasellaDiTesto 16"/>
          <p:cNvSpPr txBox="1"/>
          <p:nvPr/>
        </p:nvSpPr>
        <p:spPr>
          <a:xfrm>
            <a:off x="6806804" y="4024669"/>
            <a:ext cx="638469" cy="300082"/>
          </a:xfrm>
          <a:prstGeom prst="rect">
            <a:avLst/>
          </a:prstGeom>
          <a:noFill/>
        </p:spPr>
        <p:txBody>
          <a:bodyPr wrap="square" rtlCol="0">
            <a:spAutoFit/>
          </a:bodyPr>
          <a:lstStyle/>
          <a:p>
            <a:r>
              <a:rPr lang="it-IT" sz="1350" dirty="0"/>
              <a:t>€ 100</a:t>
            </a:r>
          </a:p>
        </p:txBody>
      </p:sp>
      <p:sp>
        <p:nvSpPr>
          <p:cNvPr id="18" name="CasellaDiTesto 17"/>
          <p:cNvSpPr txBox="1"/>
          <p:nvPr/>
        </p:nvSpPr>
        <p:spPr>
          <a:xfrm>
            <a:off x="5676212" y="4033950"/>
            <a:ext cx="651896" cy="300082"/>
          </a:xfrm>
          <a:prstGeom prst="rect">
            <a:avLst/>
          </a:prstGeom>
          <a:noFill/>
        </p:spPr>
        <p:txBody>
          <a:bodyPr wrap="square" rtlCol="0">
            <a:spAutoFit/>
          </a:bodyPr>
          <a:lstStyle/>
          <a:p>
            <a:r>
              <a:rPr lang="it-IT" sz="1350" dirty="0"/>
              <a:t>€ 200</a:t>
            </a:r>
          </a:p>
        </p:txBody>
      </p:sp>
      <p:pic>
        <p:nvPicPr>
          <p:cNvPr id="9" name="Immagine 8"/>
          <p:cNvPicPr>
            <a:picLocks noChangeAspect="1"/>
          </p:cNvPicPr>
          <p:nvPr/>
        </p:nvPicPr>
        <p:blipFill>
          <a:blip r:embed="rId9"/>
          <a:stretch>
            <a:fillRect/>
          </a:stretch>
        </p:blipFill>
        <p:spPr>
          <a:xfrm flipH="1">
            <a:off x="5751274" y="3576585"/>
            <a:ext cx="591743" cy="457366"/>
          </a:xfrm>
          <a:prstGeom prst="rect">
            <a:avLst/>
          </a:prstGeom>
        </p:spPr>
      </p:pic>
      <p:pic>
        <p:nvPicPr>
          <p:cNvPr id="20" name="Immagine 19"/>
          <p:cNvPicPr>
            <a:picLocks noChangeAspect="1"/>
          </p:cNvPicPr>
          <p:nvPr/>
        </p:nvPicPr>
        <p:blipFill>
          <a:blip r:embed="rId10"/>
          <a:stretch>
            <a:fillRect/>
          </a:stretch>
        </p:blipFill>
        <p:spPr>
          <a:xfrm>
            <a:off x="5711630" y="4399603"/>
            <a:ext cx="763803" cy="500969"/>
          </a:xfrm>
          <a:prstGeom prst="rect">
            <a:avLst/>
          </a:prstGeom>
        </p:spPr>
      </p:pic>
      <p:sp>
        <p:nvSpPr>
          <p:cNvPr id="24" name="CasellaDiTesto 23"/>
          <p:cNvSpPr txBox="1"/>
          <p:nvPr/>
        </p:nvSpPr>
        <p:spPr>
          <a:xfrm>
            <a:off x="5807290" y="4835299"/>
            <a:ext cx="958185" cy="300082"/>
          </a:xfrm>
          <a:prstGeom prst="rect">
            <a:avLst/>
          </a:prstGeom>
          <a:noFill/>
        </p:spPr>
        <p:txBody>
          <a:bodyPr wrap="square" rtlCol="0">
            <a:spAutoFit/>
          </a:bodyPr>
          <a:lstStyle/>
          <a:p>
            <a:r>
              <a:rPr lang="it-IT" sz="1350" dirty="0"/>
              <a:t>€ 300 </a:t>
            </a:r>
          </a:p>
        </p:txBody>
      </p:sp>
      <p:pic>
        <p:nvPicPr>
          <p:cNvPr id="21" name="Immagine 20"/>
          <p:cNvPicPr>
            <a:picLocks noChangeAspect="1"/>
          </p:cNvPicPr>
          <p:nvPr/>
        </p:nvPicPr>
        <p:blipFill>
          <a:blip r:embed="rId11"/>
          <a:stretch>
            <a:fillRect/>
          </a:stretch>
        </p:blipFill>
        <p:spPr>
          <a:xfrm>
            <a:off x="6850938" y="4399602"/>
            <a:ext cx="529808" cy="512702"/>
          </a:xfrm>
          <a:prstGeom prst="rect">
            <a:avLst/>
          </a:prstGeom>
        </p:spPr>
      </p:pic>
      <p:sp>
        <p:nvSpPr>
          <p:cNvPr id="26" name="CasellaDiTesto 25"/>
          <p:cNvSpPr txBox="1"/>
          <p:nvPr/>
        </p:nvSpPr>
        <p:spPr>
          <a:xfrm>
            <a:off x="6858665" y="4857186"/>
            <a:ext cx="586609" cy="300082"/>
          </a:xfrm>
          <a:prstGeom prst="rect">
            <a:avLst/>
          </a:prstGeom>
          <a:noFill/>
        </p:spPr>
        <p:txBody>
          <a:bodyPr wrap="square" rtlCol="0">
            <a:spAutoFit/>
          </a:bodyPr>
          <a:lstStyle/>
          <a:p>
            <a:r>
              <a:rPr lang="it-IT" sz="1350" dirty="0"/>
              <a:t>€ 180</a:t>
            </a:r>
          </a:p>
        </p:txBody>
      </p:sp>
      <p:sp>
        <p:nvSpPr>
          <p:cNvPr id="25" name="CasellaDiTesto 24"/>
          <p:cNvSpPr txBox="1"/>
          <p:nvPr/>
        </p:nvSpPr>
        <p:spPr>
          <a:xfrm>
            <a:off x="5944964" y="2329395"/>
            <a:ext cx="1723682" cy="507831"/>
          </a:xfrm>
          <a:prstGeom prst="rect">
            <a:avLst/>
          </a:prstGeom>
          <a:noFill/>
        </p:spPr>
        <p:txBody>
          <a:bodyPr wrap="square" rtlCol="0">
            <a:spAutoFit/>
          </a:bodyPr>
          <a:lstStyle/>
          <a:p>
            <a:r>
              <a:rPr lang="it-IT" sz="1350" dirty="0"/>
              <a:t>Average journey price: </a:t>
            </a:r>
          </a:p>
        </p:txBody>
      </p:sp>
      <p:sp>
        <p:nvSpPr>
          <p:cNvPr id="2" name="Rettangolo 1"/>
          <p:cNvSpPr/>
          <p:nvPr/>
        </p:nvSpPr>
        <p:spPr>
          <a:xfrm>
            <a:off x="1369602" y="1160364"/>
            <a:ext cx="6361638" cy="854080"/>
          </a:xfrm>
          <a:prstGeom prst="rect">
            <a:avLst/>
          </a:prstGeom>
        </p:spPr>
        <p:txBody>
          <a:bodyPr wrap="square">
            <a:spAutoFit/>
          </a:bodyPr>
          <a:lstStyle/>
          <a:p>
            <a:pPr algn="ctr">
              <a:lnSpc>
                <a:spcPct val="150000"/>
              </a:lnSpc>
            </a:pPr>
            <a:r>
              <a:rPr lang="en-US" sz="1100" dirty="0">
                <a:latin typeface="Arial" panose="020B0604020202020204" pitchFamily="34" charset="0"/>
                <a:cs typeface="Arial" panose="020B0604020202020204" pitchFamily="34" charset="0"/>
              </a:rPr>
              <a:t>“We spent four days in the Mediterranean sea before we got to Italy. Many people have died, some people fainted, we ran out of water and we ran out of food. Also we ran out of petrol. We ran out of everything, we were hopeless in the sea, the wind was just taking us from one point to the other”</a:t>
            </a:r>
            <a:endParaRPr lang="it-IT" sz="1100" dirty="0">
              <a:latin typeface="Arial" panose="020B0604020202020204" pitchFamily="34" charset="0"/>
              <a:cs typeface="Arial" panose="020B0604020202020204" pitchFamily="34" charset="0"/>
            </a:endParaRPr>
          </a:p>
        </p:txBody>
      </p:sp>
      <p:sp>
        <p:nvSpPr>
          <p:cNvPr id="27" name="Rectangle 4"/>
          <p:cNvSpPr>
            <a:spLocks noChangeArrowheads="1"/>
          </p:cNvSpPr>
          <p:nvPr/>
        </p:nvSpPr>
        <p:spPr bwMode="auto">
          <a:xfrm>
            <a:off x="3384668" y="307022"/>
            <a:ext cx="2422622" cy="392415"/>
          </a:xfrm>
          <a:prstGeom prst="rect">
            <a:avLst/>
          </a:prstGeom>
          <a:solidFill>
            <a:srgbClr val="0072A4"/>
          </a:solidFill>
          <a:ln>
            <a:headEnd/>
            <a:tailEn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tabLst>
                <a:tab pos="170260" algn="l"/>
                <a:tab pos="257175" algn="l"/>
                <a:tab pos="513160" algn="l"/>
                <a:tab pos="1884760" algn="l"/>
                <a:tab pos="2659856" algn="l"/>
              </a:tabLst>
            </a:pPr>
            <a:r>
              <a:rPr lang="en-GB" sz="2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BY SEA</a:t>
            </a:r>
          </a:p>
        </p:txBody>
      </p:sp>
    </p:spTree>
    <p:extLst>
      <p:ext uri="{BB962C8B-B14F-4D97-AF65-F5344CB8AC3E}">
        <p14:creationId xmlns:p14="http://schemas.microsoft.com/office/powerpoint/2010/main" val="150434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ttangolo arrotondato 15"/>
          <p:cNvSpPr/>
          <p:nvPr/>
        </p:nvSpPr>
        <p:spPr>
          <a:xfrm rot="10800000" flipV="1">
            <a:off x="1043608" y="2348880"/>
            <a:ext cx="7528142" cy="3650748"/>
          </a:xfrm>
          <a:prstGeom prst="roundRect">
            <a:avLst>
              <a:gd name="adj" fmla="val 16075"/>
            </a:avLst>
          </a:prstGeom>
          <a:blipFill dpi="0" rotWithShape="1">
            <a:blip r:embed="rId4" cstate="print">
              <a:alphaModFix amt="55000"/>
              <a:extLst>
                <a:ext uri="{28A0092B-C50C-407E-A947-70E740481C1C}">
                  <a14:useLocalDpi xmlns:a14="http://schemas.microsoft.com/office/drawing/2010/main" val="0"/>
                </a:ext>
              </a:extLst>
            </a:blip>
            <a:srcRect/>
            <a:stretch>
              <a:fillRect/>
            </a:stretch>
          </a:blipFill>
          <a:effectLst>
            <a:softEdge rad="3810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de-DE" sz="1200" dirty="0">
              <a:solidFill>
                <a:schemeClr val="tx1"/>
              </a:solidFill>
              <a:latin typeface="Comic Sans MS" pitchFamily="66" charset="0"/>
            </a:endParaRPr>
          </a:p>
          <a:p>
            <a:endParaRPr lang="de-DE" sz="1200" dirty="0">
              <a:solidFill>
                <a:schemeClr val="tx1"/>
              </a:solidFill>
              <a:latin typeface="Comic Sans MS" pitchFamily="66" charset="0"/>
            </a:endParaRPr>
          </a:p>
          <a:p>
            <a:pPr lvl="4"/>
            <a:endParaRPr lang="de-DE" sz="1200" dirty="0">
              <a:solidFill>
                <a:schemeClr val="tx1"/>
              </a:solidFill>
              <a:latin typeface="Comic Sans MS" pitchFamily="66" charset="0"/>
            </a:endParaRPr>
          </a:p>
          <a:p>
            <a:pPr algn="ctr">
              <a:lnSpc>
                <a:spcPct val="150000"/>
              </a:lnSpc>
            </a:pPr>
            <a:endParaRPr lang="en-US" sz="1200" dirty="0">
              <a:solidFill>
                <a:schemeClr val="tx1"/>
              </a:solidFill>
              <a:latin typeface="Arial" panose="020B0604020202020204" pitchFamily="34" charset="0"/>
              <a:cs typeface="Arial" panose="020B0604020202020204" pitchFamily="34" charset="0"/>
            </a:endParaRPr>
          </a:p>
          <a:p>
            <a:pPr algn="ctr">
              <a:lnSpc>
                <a:spcPct val="150000"/>
              </a:lnSpc>
            </a:pPr>
            <a:r>
              <a:rPr lang="en-US" sz="1200" b="1"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 </a:t>
            </a:r>
          </a:p>
          <a:p>
            <a:pPr algn="ctr">
              <a:lnSpc>
                <a:spcPct val="150000"/>
              </a:lnSpc>
            </a:pPr>
            <a:endParaRPr lang="en-US" sz="1200" b="1" dirty="0">
              <a:solidFill>
                <a:schemeClr val="tx1"/>
              </a:solidFill>
              <a:latin typeface="Arial" panose="020B0604020202020204" pitchFamily="34" charset="0"/>
              <a:cs typeface="Arial" panose="020B0604020202020204" pitchFamily="34" charset="0"/>
            </a:endParaRPr>
          </a:p>
          <a:p>
            <a:pPr algn="ctr">
              <a:lnSpc>
                <a:spcPct val="150000"/>
              </a:lnSpc>
            </a:pPr>
            <a:r>
              <a:rPr lang="en-US" sz="1200" b="1" dirty="0">
                <a:solidFill>
                  <a:schemeClr val="tx1"/>
                </a:solidFill>
                <a:latin typeface="Arial" panose="020B0604020202020204" pitchFamily="34" charset="0"/>
                <a:cs typeface="Arial" panose="020B0604020202020204" pitchFamily="34" charset="0"/>
              </a:rPr>
              <a:t>368 migrants died in a single shipwreck near the island of Lampedusa</a:t>
            </a:r>
          </a:p>
          <a:p>
            <a:pPr algn="ctr">
              <a:lnSpc>
                <a:spcPct val="150000"/>
              </a:lnSpc>
            </a:pPr>
            <a:endParaRPr lang="en-US" sz="1200" dirty="0">
              <a:solidFill>
                <a:schemeClr val="tx1"/>
              </a:solidFill>
              <a:latin typeface="Arial" panose="020B0604020202020204" pitchFamily="34" charset="0"/>
              <a:cs typeface="Arial" panose="020B0604020202020204" pitchFamily="34" charset="0"/>
            </a:endParaRPr>
          </a:p>
          <a:p>
            <a:pPr algn="ctr">
              <a:lnSpc>
                <a:spcPct val="150000"/>
              </a:lnSpc>
            </a:pPr>
            <a:r>
              <a:rPr lang="en-US" sz="1200" dirty="0">
                <a:solidFill>
                  <a:schemeClr val="tx1"/>
                </a:solidFill>
                <a:latin typeface="Arial" panose="020B0604020202020204" pitchFamily="34" charset="0"/>
                <a:cs typeface="Arial" panose="020B0604020202020204" pitchFamily="34" charset="0"/>
              </a:rPr>
              <a:t>Numbers from north Africa, sub-Saharan Africa and the middle east crossing to Italy cannot be ignored</a:t>
            </a:r>
          </a:p>
          <a:p>
            <a:pPr algn="ctr">
              <a:lnSpc>
                <a:spcPct val="150000"/>
              </a:lnSpc>
            </a:pPr>
            <a:endParaRPr lang="en-US" sz="1200" dirty="0">
              <a:solidFill>
                <a:schemeClr val="tx1"/>
              </a:solidFill>
              <a:latin typeface="Arial" panose="020B0604020202020204" pitchFamily="34" charset="0"/>
              <a:cs typeface="Arial" panose="020B0604020202020204" pitchFamily="34" charset="0"/>
            </a:endParaRPr>
          </a:p>
          <a:p>
            <a:pPr algn="ctr">
              <a:lnSpc>
                <a:spcPct val="150000"/>
              </a:lnSpc>
            </a:pPr>
            <a:endParaRPr lang="en-US" sz="1200" dirty="0">
              <a:solidFill>
                <a:schemeClr val="tx1"/>
              </a:solidFill>
              <a:latin typeface="Arial" panose="020B0604020202020204" pitchFamily="34" charset="0"/>
              <a:cs typeface="Arial" panose="020B0604020202020204" pitchFamily="34" charset="0"/>
            </a:endParaRPr>
          </a:p>
          <a:p>
            <a:pPr algn="ctr">
              <a:lnSpc>
                <a:spcPct val="150000"/>
              </a:lnSpc>
            </a:pPr>
            <a:endParaRPr lang="en-US" sz="1200" dirty="0">
              <a:solidFill>
                <a:schemeClr val="tx1"/>
              </a:solidFill>
              <a:latin typeface="Arial" panose="020B0604020202020204" pitchFamily="34" charset="0"/>
              <a:cs typeface="Arial" panose="020B0604020202020204" pitchFamily="34" charset="0"/>
            </a:endParaRPr>
          </a:p>
          <a:p>
            <a:pPr algn="ctr">
              <a:lnSpc>
                <a:spcPct val="150000"/>
              </a:lnSpc>
            </a:pPr>
            <a:endParaRPr lang="it-IT" sz="1200" dirty="0">
              <a:solidFill>
                <a:schemeClr val="tx1"/>
              </a:solidFill>
              <a:latin typeface="Comic Sans MS" pitchFamily="66" charset="0"/>
            </a:endParaRPr>
          </a:p>
          <a:p>
            <a:pPr algn="ctr">
              <a:lnSpc>
                <a:spcPct val="150000"/>
              </a:lnSpc>
            </a:pPr>
            <a:endParaRPr lang="en-US" sz="1200" dirty="0">
              <a:solidFill>
                <a:schemeClr val="tx1"/>
              </a:solidFill>
              <a:latin typeface="Arial" panose="020B0604020202020204" pitchFamily="34" charset="0"/>
              <a:cs typeface="Arial" panose="020B0604020202020204" pitchFamily="34" charset="0"/>
            </a:endParaRPr>
          </a:p>
          <a:p>
            <a:pPr algn="ctr">
              <a:lnSpc>
                <a:spcPct val="150000"/>
              </a:lnSpc>
            </a:pPr>
            <a:endParaRPr lang="en-US" sz="1200" dirty="0">
              <a:solidFill>
                <a:schemeClr val="tx1"/>
              </a:solidFill>
              <a:latin typeface="Arial" panose="020B0604020202020204" pitchFamily="34" charset="0"/>
              <a:cs typeface="Arial" panose="020B0604020202020204" pitchFamily="34" charset="0"/>
            </a:endParaRPr>
          </a:p>
          <a:p>
            <a:pPr algn="ctr">
              <a:lnSpc>
                <a:spcPct val="150000"/>
              </a:lnSpc>
            </a:pPr>
            <a:endParaRPr lang="en-US" sz="1200" b="1" dirty="0">
              <a:solidFill>
                <a:schemeClr val="tx1"/>
              </a:solidFill>
              <a:latin typeface="Arial" panose="020B0604020202020204" pitchFamily="34" charset="0"/>
              <a:cs typeface="Arial" panose="020B0604020202020204" pitchFamily="34" charset="0"/>
            </a:endParaRPr>
          </a:p>
          <a:p>
            <a:pPr algn="ctr">
              <a:lnSpc>
                <a:spcPct val="150000"/>
              </a:lnSpc>
            </a:pPr>
            <a:endParaRPr lang="en-US" sz="1200" b="1" dirty="0">
              <a:solidFill>
                <a:schemeClr val="tx1"/>
              </a:solidFill>
              <a:latin typeface="Arial" panose="020B0604020202020204" pitchFamily="34" charset="0"/>
              <a:cs typeface="Arial" panose="020B0604020202020204" pitchFamily="34" charset="0"/>
            </a:endParaRPr>
          </a:p>
          <a:p>
            <a:pPr algn="ctr">
              <a:lnSpc>
                <a:spcPct val="150000"/>
              </a:lnSpc>
            </a:pPr>
            <a:endParaRPr lang="en-US" sz="1200" b="1" dirty="0">
              <a:solidFill>
                <a:schemeClr val="tx1"/>
              </a:solidFill>
              <a:latin typeface="Arial" panose="020B0604020202020204" pitchFamily="34" charset="0"/>
              <a:cs typeface="Arial" panose="020B0604020202020204" pitchFamily="34" charset="0"/>
            </a:endParaRPr>
          </a:p>
          <a:p>
            <a:pPr algn="ctr">
              <a:lnSpc>
                <a:spcPct val="150000"/>
              </a:lnSpc>
            </a:pPr>
            <a:endParaRPr lang="en-US" sz="1200" b="1" dirty="0">
              <a:solidFill>
                <a:schemeClr val="tx1"/>
              </a:solidFill>
              <a:latin typeface="Arial" panose="020B0604020202020204" pitchFamily="34" charset="0"/>
              <a:cs typeface="Arial" panose="020B0604020202020204" pitchFamily="34" charset="0"/>
            </a:endParaRPr>
          </a:p>
          <a:p>
            <a:pPr algn="ctr">
              <a:lnSpc>
                <a:spcPct val="150000"/>
              </a:lnSpc>
            </a:pPr>
            <a:endParaRPr lang="en-US" sz="1200" b="1" dirty="0">
              <a:solidFill>
                <a:schemeClr val="tx1"/>
              </a:solidFill>
              <a:latin typeface="Arial" panose="020B0604020202020204" pitchFamily="34" charset="0"/>
              <a:cs typeface="Arial" panose="020B0604020202020204" pitchFamily="34" charset="0"/>
            </a:endParaRPr>
          </a:p>
          <a:p>
            <a:pPr algn="ctr">
              <a:lnSpc>
                <a:spcPct val="150000"/>
              </a:lnSpc>
            </a:pPr>
            <a:endParaRPr lang="en-US" sz="1200" b="1" dirty="0">
              <a:solidFill>
                <a:schemeClr val="tx1"/>
              </a:solidFill>
              <a:latin typeface="Arial" panose="020B0604020202020204" pitchFamily="34" charset="0"/>
              <a:cs typeface="Arial" panose="020B0604020202020204" pitchFamily="34" charset="0"/>
            </a:endParaRPr>
          </a:p>
          <a:p>
            <a:pPr algn="ctr">
              <a:lnSpc>
                <a:spcPct val="150000"/>
              </a:lnSpc>
            </a:pPr>
            <a:endParaRPr lang="en-US" sz="1200" b="1" dirty="0">
              <a:solidFill>
                <a:schemeClr val="tx1"/>
              </a:solidFill>
              <a:latin typeface="Arial" panose="020B0604020202020204" pitchFamily="34" charset="0"/>
              <a:cs typeface="Arial" panose="020B0604020202020204" pitchFamily="34" charset="0"/>
            </a:endParaRPr>
          </a:p>
          <a:p>
            <a:pPr algn="ctr">
              <a:lnSpc>
                <a:spcPct val="150000"/>
              </a:lnSpc>
            </a:pPr>
            <a:endParaRPr lang="en-US" sz="1200" b="1" dirty="0">
              <a:solidFill>
                <a:schemeClr val="tx1"/>
              </a:solidFill>
              <a:latin typeface="Arial" panose="020B0604020202020204" pitchFamily="34" charset="0"/>
              <a:cs typeface="Arial" panose="020B0604020202020204" pitchFamily="34" charset="0"/>
            </a:endParaRPr>
          </a:p>
          <a:p>
            <a:pPr algn="ctr">
              <a:lnSpc>
                <a:spcPct val="150000"/>
              </a:lnSpc>
            </a:pPr>
            <a:endParaRPr lang="en-US" sz="1200" b="1" dirty="0">
              <a:solidFill>
                <a:schemeClr val="tx1"/>
              </a:solidFill>
              <a:latin typeface="Arial" panose="020B0604020202020204" pitchFamily="34" charset="0"/>
              <a:cs typeface="Arial" panose="020B0604020202020204" pitchFamily="34" charset="0"/>
            </a:endParaRPr>
          </a:p>
          <a:p>
            <a:endParaRPr lang="de-DE" sz="1200" dirty="0">
              <a:solidFill>
                <a:schemeClr val="tx1"/>
              </a:solidFill>
              <a:latin typeface="Comic Sans MS" pitchFamily="66" charset="0"/>
            </a:endParaRPr>
          </a:p>
          <a:p>
            <a:endParaRPr lang="de-DE" sz="1200" dirty="0">
              <a:solidFill>
                <a:schemeClr val="tx1"/>
              </a:solidFill>
              <a:latin typeface="Comic Sans MS" pitchFamily="66" charset="0"/>
            </a:endParaRPr>
          </a:p>
          <a:p>
            <a:endParaRPr lang="de-DE" sz="1200" dirty="0">
              <a:solidFill>
                <a:schemeClr val="tx1"/>
              </a:solidFill>
              <a:latin typeface="Comic Sans MS" pitchFamily="66" charset="0"/>
            </a:endParaRPr>
          </a:p>
          <a:p>
            <a:endParaRPr lang="de-DE" sz="1200" dirty="0">
              <a:solidFill>
                <a:schemeClr val="tx1"/>
              </a:solidFill>
              <a:latin typeface="Comic Sans MS" pitchFamily="66" charset="0"/>
            </a:endParaRPr>
          </a:p>
          <a:p>
            <a:endParaRPr lang="de-DE" sz="1200" dirty="0">
              <a:solidFill>
                <a:schemeClr val="tx1"/>
              </a:solidFill>
              <a:latin typeface="Comic Sans MS" pitchFamily="66" charset="0"/>
            </a:endParaRPr>
          </a:p>
          <a:p>
            <a:endParaRPr lang="de-DE" sz="1200" dirty="0">
              <a:solidFill>
                <a:schemeClr val="tx1"/>
              </a:solidFill>
              <a:latin typeface="Comic Sans MS" pitchFamily="66" charset="0"/>
            </a:endParaRPr>
          </a:p>
          <a:p>
            <a:endParaRPr lang="de-DE" sz="1200" dirty="0">
              <a:solidFill>
                <a:schemeClr val="tx1"/>
              </a:solidFill>
              <a:latin typeface="Comic Sans MS" pitchFamily="66" charset="0"/>
            </a:endParaRPr>
          </a:p>
          <a:p>
            <a:endParaRPr lang="de-DE" sz="1200" dirty="0">
              <a:solidFill>
                <a:schemeClr val="tx1"/>
              </a:solidFill>
              <a:latin typeface="Comic Sans MS" pitchFamily="66" charset="0"/>
            </a:endParaRPr>
          </a:p>
          <a:p>
            <a:endParaRPr lang="de-DE" sz="1200" dirty="0">
              <a:solidFill>
                <a:schemeClr val="tx1"/>
              </a:solidFill>
              <a:latin typeface="Comic Sans MS" pitchFamily="66" charset="0"/>
            </a:endParaRPr>
          </a:p>
          <a:p>
            <a:endParaRPr lang="de-DE" sz="1200" dirty="0">
              <a:solidFill>
                <a:schemeClr val="tx1"/>
              </a:solidFill>
              <a:latin typeface="Comic Sans MS" pitchFamily="66" charset="0"/>
            </a:endParaRPr>
          </a:p>
          <a:p>
            <a:endParaRPr lang="de-DE" sz="1200" dirty="0">
              <a:solidFill>
                <a:schemeClr val="tx1"/>
              </a:solidFill>
              <a:latin typeface="Comic Sans MS" pitchFamily="66" charset="0"/>
            </a:endParaRPr>
          </a:p>
          <a:p>
            <a:endParaRPr lang="de-DE" sz="1200" dirty="0">
              <a:solidFill>
                <a:schemeClr val="tx1"/>
              </a:solidFill>
              <a:latin typeface="Comic Sans MS" pitchFamily="66" charset="0"/>
            </a:endParaRPr>
          </a:p>
          <a:p>
            <a:endParaRPr lang="it-IT" sz="1200" dirty="0"/>
          </a:p>
        </p:txBody>
      </p:sp>
      <p:sp>
        <p:nvSpPr>
          <p:cNvPr id="18" name="Rectangle 4"/>
          <p:cNvSpPr>
            <a:spLocks noChangeArrowheads="1"/>
          </p:cNvSpPr>
          <p:nvPr/>
        </p:nvSpPr>
        <p:spPr bwMode="auto">
          <a:xfrm>
            <a:off x="2195736" y="307022"/>
            <a:ext cx="4896544" cy="392415"/>
          </a:xfrm>
          <a:prstGeom prst="rect">
            <a:avLst/>
          </a:prstGeom>
          <a:solidFill>
            <a:srgbClr val="0072A4"/>
          </a:solidFill>
          <a:ln>
            <a:headEnd/>
            <a:tailEn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tabLst>
                <a:tab pos="170260" algn="l"/>
                <a:tab pos="257175" algn="l"/>
                <a:tab pos="513160" algn="l"/>
                <a:tab pos="1884760" algn="l"/>
                <a:tab pos="2659856" algn="l"/>
              </a:tabLst>
            </a:pPr>
            <a:r>
              <a:rPr lang="en-GB" sz="2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3 OCTOBER 2013: A WATERSHED</a:t>
            </a:r>
          </a:p>
        </p:txBody>
      </p:sp>
    </p:spTree>
    <p:extLst>
      <p:ext uri="{BB962C8B-B14F-4D97-AF65-F5344CB8AC3E}">
        <p14:creationId xmlns:p14="http://schemas.microsoft.com/office/powerpoint/2010/main" val="3165027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12" name="Rectangle 4"/>
          <p:cNvSpPr>
            <a:spLocks noChangeArrowheads="1"/>
          </p:cNvSpPr>
          <p:nvPr/>
        </p:nvSpPr>
        <p:spPr bwMode="auto">
          <a:xfrm>
            <a:off x="2073209" y="325097"/>
            <a:ext cx="4997581" cy="415498"/>
          </a:xfrm>
          <a:prstGeom prst="rect">
            <a:avLst/>
          </a:prstGeom>
          <a:solidFill>
            <a:srgbClr val="0072A4"/>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7013" algn="l"/>
                <a:tab pos="342900" algn="l"/>
                <a:tab pos="684213" algn="l"/>
                <a:tab pos="2513013" algn="l"/>
                <a:tab pos="3546475" algn="l"/>
              </a:tabLst>
            </a:pPr>
            <a:r>
              <a:rPr kumimoji="0" lang="en-GB" sz="2100" b="1" i="0" u="none" strike="noStrike" spc="50" normalizeH="0" baseline="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MEDITERRANEAN</a:t>
            </a:r>
            <a:r>
              <a:rPr kumimoji="0" lang="en-GB" sz="2100" b="1" i="0" u="none" strike="noStrike" spc="50" normalizeH="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HOPE PROJECT</a:t>
            </a:r>
            <a:endParaRPr kumimoji="0" lang="en-GB" sz="2100" b="1" i="0" u="none" strike="noStrike" spc="50" normalizeH="0" baseline="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endParaRPr>
          </a:p>
        </p:txBody>
      </p:sp>
      <p:sp>
        <p:nvSpPr>
          <p:cNvPr id="3" name="Rettangolo 2"/>
          <p:cNvSpPr/>
          <p:nvPr/>
        </p:nvSpPr>
        <p:spPr>
          <a:xfrm>
            <a:off x="323528" y="1065692"/>
            <a:ext cx="8568952" cy="3901068"/>
          </a:xfrm>
          <a:prstGeom prst="rect">
            <a:avLst/>
          </a:prstGeom>
        </p:spPr>
        <p:txBody>
          <a:bodyPr wrap="square">
            <a:spAutoFit/>
          </a:bodyPr>
          <a:lstStyle/>
          <a:p>
            <a:pPr lvl="0" algn="ctr">
              <a:lnSpc>
                <a:spcPct val="150000"/>
              </a:lnSpc>
            </a:pPr>
            <a:r>
              <a:rPr lang="de-DE" sz="1100" b="1" dirty="0">
                <a:solidFill>
                  <a:prstClr val="black"/>
                </a:solidFill>
                <a:latin typeface="Arial" panose="020B0604020202020204" pitchFamily="34" charset="0"/>
                <a:cs typeface="Arial" panose="020B0604020202020204" pitchFamily="34" charset="0"/>
              </a:rPr>
              <a:t>Mediterranean Hope </a:t>
            </a:r>
            <a:r>
              <a:rPr lang="de-DE" sz="1100" dirty="0">
                <a:solidFill>
                  <a:prstClr val="black"/>
                </a:solidFill>
                <a:latin typeface="Arial" panose="020B0604020202020204" pitchFamily="34" charset="0"/>
                <a:cs typeface="Arial" panose="020B0604020202020204" pitchFamily="34" charset="0"/>
              </a:rPr>
              <a:t>(MH) </a:t>
            </a:r>
            <a:r>
              <a:rPr lang="de-DE" sz="1100" dirty="0" err="1">
                <a:solidFill>
                  <a:prstClr val="black"/>
                </a:solidFill>
                <a:latin typeface="Arial" panose="020B0604020202020204" pitchFamily="34" charset="0"/>
                <a:cs typeface="Arial" panose="020B0604020202020204" pitchFamily="34" charset="0"/>
              </a:rPr>
              <a:t>is</a:t>
            </a:r>
            <a:r>
              <a:rPr lang="de-DE" sz="1100" dirty="0">
                <a:solidFill>
                  <a:prstClr val="black"/>
                </a:solidFill>
                <a:latin typeface="Arial" panose="020B0604020202020204" pitchFamily="34" charset="0"/>
                <a:cs typeface="Arial" panose="020B0604020202020204" pitchFamily="34" charset="0"/>
              </a:rPr>
              <a:t> a </a:t>
            </a:r>
            <a:r>
              <a:rPr lang="de-DE" sz="1100" dirty="0" err="1">
                <a:solidFill>
                  <a:prstClr val="black"/>
                </a:solidFill>
                <a:latin typeface="Arial" panose="020B0604020202020204" pitchFamily="34" charset="0"/>
                <a:cs typeface="Arial" panose="020B0604020202020204" pitchFamily="34" charset="0"/>
              </a:rPr>
              <a:t>project</a:t>
            </a:r>
            <a:r>
              <a:rPr lang="de-DE" sz="1100" dirty="0">
                <a:solidFill>
                  <a:prstClr val="black"/>
                </a:solidFill>
                <a:latin typeface="Arial" panose="020B0604020202020204" pitchFamily="34" charset="0"/>
                <a:cs typeface="Arial" panose="020B0604020202020204" pitchFamily="34" charset="0"/>
              </a:rPr>
              <a:t> </a:t>
            </a:r>
            <a:r>
              <a:rPr lang="de-DE" sz="1100" dirty="0" err="1">
                <a:solidFill>
                  <a:prstClr val="black"/>
                </a:solidFill>
                <a:latin typeface="Arial" panose="020B0604020202020204" pitchFamily="34" charset="0"/>
                <a:cs typeface="Arial" panose="020B0604020202020204" pitchFamily="34" charset="0"/>
              </a:rPr>
              <a:t>of</a:t>
            </a:r>
            <a:r>
              <a:rPr lang="de-DE" sz="1100" dirty="0">
                <a:solidFill>
                  <a:prstClr val="black"/>
                </a:solidFill>
                <a:latin typeface="Arial" panose="020B0604020202020204" pitchFamily="34" charset="0"/>
                <a:cs typeface="Arial" panose="020B0604020202020204" pitchFamily="34" charset="0"/>
              </a:rPr>
              <a:t> </a:t>
            </a:r>
            <a:r>
              <a:rPr lang="de-DE" sz="1100" dirty="0" err="1">
                <a:solidFill>
                  <a:prstClr val="black"/>
                </a:solidFill>
                <a:latin typeface="Arial" panose="020B0604020202020204" pitchFamily="34" charset="0"/>
                <a:cs typeface="Arial" panose="020B0604020202020204" pitchFamily="34" charset="0"/>
              </a:rPr>
              <a:t>the</a:t>
            </a:r>
            <a:r>
              <a:rPr lang="de-DE" sz="1100" dirty="0">
                <a:solidFill>
                  <a:prstClr val="black"/>
                </a:solidFill>
                <a:latin typeface="Arial" panose="020B0604020202020204" pitchFamily="34" charset="0"/>
                <a:cs typeface="Arial" panose="020B0604020202020204" pitchFamily="34" charset="0"/>
              </a:rPr>
              <a:t> </a:t>
            </a:r>
            <a:r>
              <a:rPr lang="de-DE" sz="1100" b="1" dirty="0" err="1">
                <a:solidFill>
                  <a:prstClr val="black"/>
                </a:solidFill>
                <a:latin typeface="Arial" panose="020B0604020202020204" pitchFamily="34" charset="0"/>
                <a:cs typeface="Arial" panose="020B0604020202020204" pitchFamily="34" charset="0"/>
              </a:rPr>
              <a:t>Federation</a:t>
            </a:r>
            <a:r>
              <a:rPr lang="de-DE" sz="1100" b="1" dirty="0">
                <a:solidFill>
                  <a:prstClr val="black"/>
                </a:solidFill>
                <a:latin typeface="Arial" panose="020B0604020202020204" pitchFamily="34" charset="0"/>
                <a:cs typeface="Arial" panose="020B0604020202020204" pitchFamily="34" charset="0"/>
              </a:rPr>
              <a:t> </a:t>
            </a:r>
            <a:r>
              <a:rPr lang="de-DE" sz="1100" b="1" dirty="0" err="1">
                <a:solidFill>
                  <a:prstClr val="black"/>
                </a:solidFill>
                <a:latin typeface="Arial" panose="020B0604020202020204" pitchFamily="34" charset="0"/>
                <a:cs typeface="Arial" panose="020B0604020202020204" pitchFamily="34" charset="0"/>
              </a:rPr>
              <a:t>of</a:t>
            </a:r>
            <a:r>
              <a:rPr lang="de-DE" sz="1100" b="1" dirty="0">
                <a:solidFill>
                  <a:prstClr val="black"/>
                </a:solidFill>
                <a:latin typeface="Arial" panose="020B0604020202020204" pitchFamily="34" charset="0"/>
                <a:cs typeface="Arial" panose="020B0604020202020204" pitchFamily="34" charset="0"/>
              </a:rPr>
              <a:t> Protestant </a:t>
            </a:r>
            <a:r>
              <a:rPr lang="de-DE" sz="1100" b="1" dirty="0" err="1">
                <a:solidFill>
                  <a:prstClr val="black"/>
                </a:solidFill>
                <a:latin typeface="Arial" panose="020B0604020202020204" pitchFamily="34" charset="0"/>
                <a:cs typeface="Arial" panose="020B0604020202020204" pitchFamily="34" charset="0"/>
              </a:rPr>
              <a:t>Churches</a:t>
            </a:r>
            <a:r>
              <a:rPr lang="de-DE" sz="1100" b="1" dirty="0">
                <a:solidFill>
                  <a:prstClr val="black"/>
                </a:solidFill>
                <a:latin typeface="Arial" panose="020B0604020202020204" pitchFamily="34" charset="0"/>
                <a:cs typeface="Arial" panose="020B0604020202020204" pitchFamily="34" charset="0"/>
              </a:rPr>
              <a:t> in </a:t>
            </a:r>
            <a:r>
              <a:rPr lang="de-DE" sz="1100" b="1" dirty="0" err="1">
                <a:solidFill>
                  <a:prstClr val="black"/>
                </a:solidFill>
                <a:latin typeface="Arial" panose="020B0604020202020204" pitchFamily="34" charset="0"/>
                <a:cs typeface="Arial" panose="020B0604020202020204" pitchFamily="34" charset="0"/>
              </a:rPr>
              <a:t>Italy</a:t>
            </a:r>
            <a:r>
              <a:rPr lang="de-DE" sz="1100" b="1" dirty="0">
                <a:solidFill>
                  <a:prstClr val="black"/>
                </a:solidFill>
                <a:latin typeface="Arial" panose="020B0604020202020204" pitchFamily="34" charset="0"/>
                <a:cs typeface="Arial" panose="020B0604020202020204" pitchFamily="34" charset="0"/>
              </a:rPr>
              <a:t> </a:t>
            </a:r>
            <a:r>
              <a:rPr lang="de-DE" sz="1100" dirty="0">
                <a:solidFill>
                  <a:prstClr val="black"/>
                </a:solidFill>
                <a:latin typeface="Arial" panose="020B0604020202020204" pitchFamily="34" charset="0"/>
                <a:cs typeface="Arial" panose="020B0604020202020204" pitchFamily="34" charset="0"/>
              </a:rPr>
              <a:t>(FCEI) </a:t>
            </a:r>
          </a:p>
          <a:p>
            <a:pPr lvl="0" algn="ctr">
              <a:lnSpc>
                <a:spcPct val="150000"/>
              </a:lnSpc>
            </a:pPr>
            <a:r>
              <a:rPr lang="de-DE" sz="1100" dirty="0" err="1">
                <a:solidFill>
                  <a:prstClr val="black"/>
                </a:solidFill>
                <a:latin typeface="Arial" panose="020B0604020202020204" pitchFamily="34" charset="0"/>
                <a:cs typeface="Arial" panose="020B0604020202020204" pitchFamily="34" charset="0"/>
              </a:rPr>
              <a:t>funded</a:t>
            </a:r>
            <a:r>
              <a:rPr lang="de-DE" sz="1100" dirty="0">
                <a:solidFill>
                  <a:prstClr val="black"/>
                </a:solidFill>
                <a:latin typeface="Arial" panose="020B0604020202020204" pitchFamily="34" charset="0"/>
                <a:cs typeface="Arial" panose="020B0604020202020204" pitchFamily="34" charset="0"/>
              </a:rPr>
              <a:t> </a:t>
            </a:r>
            <a:r>
              <a:rPr lang="de-DE" sz="1100" dirty="0" err="1">
                <a:solidFill>
                  <a:prstClr val="black"/>
                </a:solidFill>
                <a:latin typeface="Arial" panose="020B0604020202020204" pitchFamily="34" charset="0"/>
                <a:cs typeface="Arial" panose="020B0604020202020204" pitchFamily="34" charset="0"/>
              </a:rPr>
              <a:t>by</a:t>
            </a:r>
            <a:r>
              <a:rPr lang="de-DE" sz="1100" dirty="0">
                <a:solidFill>
                  <a:prstClr val="black"/>
                </a:solidFill>
                <a:latin typeface="Arial" panose="020B0604020202020204" pitchFamily="34" charset="0"/>
                <a:cs typeface="Arial" panose="020B0604020202020204" pitchFamily="34" charset="0"/>
              </a:rPr>
              <a:t> </a:t>
            </a:r>
            <a:r>
              <a:rPr lang="de-DE" sz="1100" dirty="0" err="1">
                <a:solidFill>
                  <a:prstClr val="black"/>
                </a:solidFill>
                <a:latin typeface="Arial" panose="020B0604020202020204" pitchFamily="34" charset="0"/>
                <a:cs typeface="Arial" panose="020B0604020202020204" pitchFamily="34" charset="0"/>
              </a:rPr>
              <a:t>the</a:t>
            </a:r>
            <a:r>
              <a:rPr lang="de-DE" sz="1100" dirty="0">
                <a:solidFill>
                  <a:prstClr val="black"/>
                </a:solidFill>
                <a:latin typeface="Arial" panose="020B0604020202020204" pitchFamily="34" charset="0"/>
                <a:cs typeface="Arial" panose="020B0604020202020204" pitchFamily="34" charset="0"/>
              </a:rPr>
              <a:t> </a:t>
            </a:r>
            <a:r>
              <a:rPr lang="en-US" sz="1100" dirty="0">
                <a:solidFill>
                  <a:prstClr val="black"/>
                </a:solidFill>
                <a:latin typeface="Arial" panose="020B0604020202020204" pitchFamily="34" charset="0"/>
                <a:cs typeface="Arial" panose="020B0604020202020204" pitchFamily="34" charset="0"/>
              </a:rPr>
              <a:t>the “8 x 1000” system of the Waldensian and Methodist Churches and from some Protestant Churches abroad.</a:t>
            </a:r>
          </a:p>
          <a:p>
            <a:pPr lvl="0" algn="ctr">
              <a:lnSpc>
                <a:spcPct val="150000"/>
              </a:lnSpc>
            </a:pPr>
            <a:endParaRPr lang="en-US" sz="1100" b="1" dirty="0">
              <a:solidFill>
                <a:prstClr val="black"/>
              </a:solidFill>
              <a:latin typeface="Arial" panose="020B0604020202020204" pitchFamily="34" charset="0"/>
              <a:cs typeface="Arial" panose="020B0604020202020204" pitchFamily="34" charset="0"/>
            </a:endParaRPr>
          </a:p>
          <a:p>
            <a:pPr lvl="0" algn="just">
              <a:lnSpc>
                <a:spcPct val="150000"/>
              </a:lnSpc>
            </a:pPr>
            <a:r>
              <a:rPr lang="en-US" sz="1100" b="1" dirty="0">
                <a:solidFill>
                  <a:srgbClr val="0072A4"/>
                </a:solidFill>
                <a:latin typeface="Arial" panose="020B0604020202020204" pitchFamily="34" charset="0"/>
                <a:cs typeface="Arial" panose="020B0604020202020204" pitchFamily="34" charset="0"/>
              </a:rPr>
              <a:t>LAMPEDUSA</a:t>
            </a:r>
          </a:p>
          <a:p>
            <a:pPr lvl="0">
              <a:lnSpc>
                <a:spcPct val="150000"/>
              </a:lnSpc>
            </a:pPr>
            <a:r>
              <a:rPr lang="en-US" sz="1100" dirty="0">
                <a:solidFill>
                  <a:prstClr val="black"/>
                </a:solidFill>
                <a:latin typeface="Arial" panose="020B0604020202020204" pitchFamily="34" charset="0"/>
                <a:cs typeface="Arial" panose="020B0604020202020204" pitchFamily="34" charset="0"/>
              </a:rPr>
              <a:t>The </a:t>
            </a:r>
            <a:r>
              <a:rPr lang="en-US" sz="1100" b="1" dirty="0">
                <a:solidFill>
                  <a:prstClr val="black"/>
                </a:solidFill>
                <a:latin typeface="Arial" panose="020B0604020202020204" pitchFamily="34" charset="0"/>
                <a:cs typeface="Arial" panose="020B0604020202020204" pitchFamily="34" charset="0"/>
              </a:rPr>
              <a:t>Observatory on Migration</a:t>
            </a:r>
            <a:r>
              <a:rPr lang="en-US" sz="1100" dirty="0">
                <a:solidFill>
                  <a:prstClr val="black"/>
                </a:solidFill>
                <a:latin typeface="Arial" panose="020B0604020202020204" pitchFamily="34" charset="0"/>
                <a:cs typeface="Arial" panose="020B0604020202020204" pitchFamily="34" charset="0"/>
              </a:rPr>
              <a:t>, as well as producing information about and analysis of Mediterranean migration, is committed to welcoming those who arrive on the island.</a:t>
            </a:r>
          </a:p>
          <a:p>
            <a:pPr lvl="0" algn="just">
              <a:lnSpc>
                <a:spcPct val="150000"/>
              </a:lnSpc>
            </a:pPr>
            <a:r>
              <a:rPr lang="en-US" sz="1100" b="1" dirty="0">
                <a:solidFill>
                  <a:srgbClr val="0072A4"/>
                </a:solidFill>
                <a:latin typeface="Arial" panose="020B0604020202020204" pitchFamily="34" charset="0"/>
                <a:cs typeface="Arial" panose="020B0604020202020204" pitchFamily="34" charset="0"/>
              </a:rPr>
              <a:t>SCICLI</a:t>
            </a:r>
            <a:r>
              <a:rPr lang="en-US" sz="1100" b="1" dirty="0">
                <a:solidFill>
                  <a:prstClr val="black"/>
                </a:solidFill>
                <a:latin typeface="Arial" panose="020B0604020202020204" pitchFamily="34" charset="0"/>
                <a:cs typeface="Arial" panose="020B0604020202020204" pitchFamily="34" charset="0"/>
              </a:rPr>
              <a:t> </a:t>
            </a:r>
          </a:p>
          <a:p>
            <a:pPr lvl="0">
              <a:lnSpc>
                <a:spcPct val="150000"/>
              </a:lnSpc>
            </a:pPr>
            <a:r>
              <a:rPr lang="en-US" sz="1100" dirty="0">
                <a:solidFill>
                  <a:prstClr val="black"/>
                </a:solidFill>
                <a:latin typeface="Arial" panose="020B0604020202020204" pitchFamily="34" charset="0"/>
                <a:cs typeface="Arial" panose="020B0604020202020204" pitchFamily="34" charset="0"/>
              </a:rPr>
              <a:t>The </a:t>
            </a:r>
            <a:r>
              <a:rPr lang="en-US" sz="1100" b="1" dirty="0">
                <a:solidFill>
                  <a:prstClr val="black"/>
                </a:solidFill>
                <a:latin typeface="Arial" panose="020B0604020202020204" pitchFamily="34" charset="0"/>
                <a:cs typeface="Arial" panose="020B0604020202020204" pitchFamily="34" charset="0"/>
              </a:rPr>
              <a:t>Casa </a:t>
            </a:r>
            <a:r>
              <a:rPr lang="en-US" sz="1100" b="1" dirty="0" err="1">
                <a:solidFill>
                  <a:prstClr val="black"/>
                </a:solidFill>
                <a:latin typeface="Arial" panose="020B0604020202020204" pitchFamily="34" charset="0"/>
                <a:cs typeface="Arial" panose="020B0604020202020204" pitchFamily="34" charset="0"/>
              </a:rPr>
              <a:t>delle</a:t>
            </a:r>
            <a:r>
              <a:rPr lang="en-US" sz="1100" b="1" dirty="0">
                <a:solidFill>
                  <a:prstClr val="black"/>
                </a:solidFill>
                <a:latin typeface="Arial" panose="020B0604020202020204" pitchFamily="34" charset="0"/>
                <a:cs typeface="Arial" panose="020B0604020202020204" pitchFamily="34" charset="0"/>
              </a:rPr>
              <a:t> Culture </a:t>
            </a:r>
            <a:r>
              <a:rPr lang="en-US" sz="1100" dirty="0">
                <a:solidFill>
                  <a:prstClr val="black"/>
                </a:solidFill>
                <a:latin typeface="Arial" panose="020B0604020202020204" pitchFamily="34" charset="0"/>
                <a:cs typeface="Arial" panose="020B0604020202020204" pitchFamily="34" charset="0"/>
              </a:rPr>
              <a:t>is situated a few </a:t>
            </a:r>
            <a:r>
              <a:rPr lang="en-US" sz="1100" dirty="0" err="1">
                <a:solidFill>
                  <a:prstClr val="black"/>
                </a:solidFill>
                <a:latin typeface="Arial" panose="020B0604020202020204" pitchFamily="34" charset="0"/>
                <a:cs typeface="Arial" panose="020B0604020202020204" pitchFamily="34" charset="0"/>
              </a:rPr>
              <a:t>kilometres</a:t>
            </a:r>
            <a:r>
              <a:rPr lang="en-US" sz="1100" dirty="0">
                <a:solidFill>
                  <a:prstClr val="black"/>
                </a:solidFill>
                <a:latin typeface="Arial" panose="020B0604020202020204" pitchFamily="34" charset="0"/>
                <a:cs typeface="Arial" panose="020B0604020202020204" pitchFamily="34" charset="0"/>
              </a:rPr>
              <a:t> from the port of </a:t>
            </a:r>
            <a:r>
              <a:rPr lang="en-US" sz="1100" dirty="0" err="1">
                <a:solidFill>
                  <a:prstClr val="black"/>
                </a:solidFill>
                <a:latin typeface="Arial" panose="020B0604020202020204" pitchFamily="34" charset="0"/>
                <a:cs typeface="Arial" panose="020B0604020202020204" pitchFamily="34" charset="0"/>
              </a:rPr>
              <a:t>Pozzallo</a:t>
            </a:r>
            <a:r>
              <a:rPr lang="en-US" sz="1100" dirty="0">
                <a:solidFill>
                  <a:prstClr val="black"/>
                </a:solidFill>
                <a:latin typeface="Arial" panose="020B0604020202020204" pitchFamily="34" charset="0"/>
                <a:cs typeface="Arial" panose="020B0604020202020204" pitchFamily="34" charset="0"/>
              </a:rPr>
              <a:t>, in Sicily.  It is a place of welcome for migrants who are unaccompanied minors, single mothers and particularly vulnerable.  It is also a space for integration and cross-cultural dialogue.</a:t>
            </a:r>
          </a:p>
          <a:p>
            <a:pPr lvl="0" algn="just">
              <a:lnSpc>
                <a:spcPct val="150000"/>
              </a:lnSpc>
            </a:pPr>
            <a:r>
              <a:rPr lang="en-US" sz="1100" b="1" dirty="0">
                <a:solidFill>
                  <a:srgbClr val="0072A4"/>
                </a:solidFill>
                <a:latin typeface="Arial" panose="020B0604020202020204" pitchFamily="34" charset="0"/>
                <a:cs typeface="Arial" panose="020B0604020202020204" pitchFamily="34" charset="0"/>
              </a:rPr>
              <a:t>EUROPE</a:t>
            </a:r>
          </a:p>
          <a:p>
            <a:pPr lvl="0" algn="just">
              <a:lnSpc>
                <a:spcPct val="150000"/>
              </a:lnSpc>
            </a:pPr>
            <a:r>
              <a:rPr lang="en-US" sz="1100" dirty="0">
                <a:solidFill>
                  <a:prstClr val="black"/>
                </a:solidFill>
                <a:latin typeface="Arial" panose="020B0604020202020204" pitchFamily="34" charset="0"/>
                <a:cs typeface="Arial" panose="020B0604020202020204" pitchFamily="34" charset="0"/>
              </a:rPr>
              <a:t>The </a:t>
            </a:r>
            <a:r>
              <a:rPr lang="en-US" sz="1100" b="1" dirty="0">
                <a:solidFill>
                  <a:prstClr val="black"/>
                </a:solidFill>
                <a:latin typeface="Arial" panose="020B0604020202020204" pitchFamily="34" charset="0"/>
                <a:cs typeface="Arial" panose="020B0604020202020204" pitchFamily="34" charset="0"/>
              </a:rPr>
              <a:t>Relocation Desk</a:t>
            </a:r>
            <a:r>
              <a:rPr lang="en-US" sz="1100" dirty="0">
                <a:solidFill>
                  <a:prstClr val="black"/>
                </a:solidFill>
                <a:latin typeface="Arial" panose="020B0604020202020204" pitchFamily="34" charset="0"/>
                <a:cs typeface="Arial" panose="020B0604020202020204" pitchFamily="34" charset="0"/>
              </a:rPr>
              <a:t>, based in Rome, is a service aimed at accompanying migrants transiting through the Casa </a:t>
            </a:r>
            <a:r>
              <a:rPr lang="en-US" sz="1100" dirty="0" err="1">
                <a:solidFill>
                  <a:prstClr val="black"/>
                </a:solidFill>
                <a:latin typeface="Arial" panose="020B0604020202020204" pitchFamily="34" charset="0"/>
                <a:cs typeface="Arial" panose="020B0604020202020204" pitchFamily="34" charset="0"/>
              </a:rPr>
              <a:t>delle</a:t>
            </a:r>
            <a:r>
              <a:rPr lang="en-US" sz="1100" dirty="0">
                <a:solidFill>
                  <a:prstClr val="black"/>
                </a:solidFill>
                <a:latin typeface="Arial" panose="020B0604020202020204" pitchFamily="34" charset="0"/>
                <a:cs typeface="Arial" panose="020B0604020202020204" pitchFamily="34" charset="0"/>
              </a:rPr>
              <a:t> Culture or other reception </a:t>
            </a:r>
            <a:r>
              <a:rPr lang="en-US" sz="1100" dirty="0" err="1">
                <a:solidFill>
                  <a:prstClr val="black"/>
                </a:solidFill>
                <a:latin typeface="Arial" panose="020B0604020202020204" pitchFamily="34" charset="0"/>
                <a:cs typeface="Arial" panose="020B0604020202020204" pitchFamily="34" charset="0"/>
              </a:rPr>
              <a:t>centres</a:t>
            </a:r>
            <a:r>
              <a:rPr lang="en-US" sz="1100" dirty="0">
                <a:solidFill>
                  <a:prstClr val="black"/>
                </a:solidFill>
                <a:latin typeface="Arial" panose="020B0604020202020204" pitchFamily="34" charset="0"/>
                <a:cs typeface="Arial" panose="020B0604020202020204" pitchFamily="34" charset="0"/>
              </a:rPr>
              <a:t> linked with Mediterranean Hope Programme to other parts of Europe.</a:t>
            </a:r>
          </a:p>
          <a:p>
            <a:pPr lvl="0" algn="just">
              <a:lnSpc>
                <a:spcPct val="150000"/>
              </a:lnSpc>
            </a:pPr>
            <a:r>
              <a:rPr lang="en-US" sz="1100" b="1" dirty="0">
                <a:solidFill>
                  <a:srgbClr val="0072A4"/>
                </a:solidFill>
                <a:latin typeface="Arial" panose="020B0604020202020204" pitchFamily="34" charset="0"/>
                <a:cs typeface="Arial" panose="020B0604020202020204" pitchFamily="34" charset="0"/>
              </a:rPr>
              <a:t>FROM LEBANON, MOROCCO AND ETHIOPIA TOWARDS ITALY</a:t>
            </a:r>
          </a:p>
          <a:p>
            <a:pPr lvl="0" algn="just">
              <a:lnSpc>
                <a:spcPct val="150000"/>
              </a:lnSpc>
            </a:pPr>
            <a:r>
              <a:rPr lang="en-US" sz="1100" b="1" dirty="0">
                <a:solidFill>
                  <a:prstClr val="black"/>
                </a:solidFill>
                <a:latin typeface="Arial" panose="020B0604020202020204" pitchFamily="34" charset="0"/>
                <a:cs typeface="Arial" panose="020B0604020202020204" pitchFamily="34" charset="0"/>
              </a:rPr>
              <a:t>Humanitarian corridors </a:t>
            </a:r>
            <a:r>
              <a:rPr lang="en-US" sz="1100" dirty="0">
                <a:solidFill>
                  <a:prstClr val="black"/>
                </a:solidFill>
                <a:latin typeface="Arial" panose="020B0604020202020204" pitchFamily="34" charset="0"/>
                <a:cs typeface="Arial" panose="020B0604020202020204" pitchFamily="34" charset="0"/>
              </a:rPr>
              <a:t>provide a visa with limited territorial validity for those seeking international protection for those who are particularly vulnerable so that they can reach Italy safely and without having to risk their lives at sea.</a:t>
            </a:r>
            <a:endParaRPr 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531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olo 1"/>
          <p:cNvSpPr>
            <a:spLocks noGrp="1"/>
          </p:cNvSpPr>
          <p:nvPr>
            <p:ph type="ctrTitle"/>
          </p:nvPr>
        </p:nvSpPr>
        <p:spPr>
          <a:xfrm>
            <a:off x="714348" y="1285860"/>
            <a:ext cx="7772400" cy="1135028"/>
          </a:xfrm>
        </p:spPr>
        <p:txBody>
          <a:bodyPr>
            <a:noAutofit/>
          </a:bodyPr>
          <a:lstStyle/>
          <a:p>
            <a:pPr algn="l"/>
            <a:br>
              <a:rPr lang="de-DE" sz="1100" dirty="0">
                <a:latin typeface="Comic Sans MS" pitchFamily="66" charset="0"/>
              </a:rPr>
            </a:br>
            <a:br>
              <a:rPr lang="de-DE" sz="1100" dirty="0">
                <a:latin typeface="Comic Sans MS" pitchFamily="66" charset="0"/>
              </a:rPr>
            </a:br>
            <a:br>
              <a:rPr lang="it-IT" sz="1100" dirty="0">
                <a:latin typeface="Comic Sans MS" pitchFamily="66" charset="0"/>
              </a:rPr>
            </a:br>
            <a:br>
              <a:rPr lang="it-IT" sz="1100" dirty="0">
                <a:latin typeface="Comic Sans MS" pitchFamily="66" charset="0"/>
              </a:rPr>
            </a:br>
            <a:endParaRPr lang="it-IT" sz="1100" dirty="0">
              <a:latin typeface="Comic Sans MS" pitchFamily="66" charset="0"/>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271" y="836712"/>
            <a:ext cx="3590063" cy="4653136"/>
          </a:xfrm>
          <a:prstGeom prst="rect">
            <a:avLst/>
          </a:prstGeom>
          <a:ln>
            <a:noFill/>
          </a:ln>
          <a:effectLst>
            <a:softEdge rad="112500"/>
          </a:effectLst>
        </p:spPr>
      </p:pic>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4411" y="2367282"/>
            <a:ext cx="4572000" cy="3051810"/>
          </a:xfrm>
          <a:prstGeom prst="rect">
            <a:avLst/>
          </a:prstGeom>
          <a:ln>
            <a:noFill/>
          </a:ln>
          <a:effectLst>
            <a:softEdge rad="112500"/>
          </a:effectLst>
        </p:spPr>
      </p:pic>
      <p:sp>
        <p:nvSpPr>
          <p:cNvPr id="12" name="Rectangle 4"/>
          <p:cNvSpPr>
            <a:spLocks noChangeArrowheads="1"/>
          </p:cNvSpPr>
          <p:nvPr/>
        </p:nvSpPr>
        <p:spPr bwMode="auto">
          <a:xfrm>
            <a:off x="2332296" y="219723"/>
            <a:ext cx="4536504" cy="392415"/>
          </a:xfrm>
          <a:prstGeom prst="rect">
            <a:avLst/>
          </a:prstGeom>
          <a:solidFill>
            <a:srgbClr val="0072A4"/>
          </a:solidFill>
          <a:ln>
            <a:headEnd/>
            <a:tailEn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tabLst>
                <a:tab pos="170260" algn="l"/>
                <a:tab pos="257175" algn="l"/>
                <a:tab pos="513160" algn="l"/>
                <a:tab pos="1884760" algn="l"/>
                <a:tab pos="2659856" algn="l"/>
              </a:tabLst>
            </a:pPr>
            <a:r>
              <a:rPr lang="en-GB" sz="2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HUMANITARIAN CORRIDORS</a:t>
            </a:r>
          </a:p>
        </p:txBody>
      </p:sp>
      <p:sp>
        <p:nvSpPr>
          <p:cNvPr id="8" name="CasellaDiTesto 7"/>
          <p:cNvSpPr txBox="1"/>
          <p:nvPr/>
        </p:nvSpPr>
        <p:spPr>
          <a:xfrm>
            <a:off x="4860032" y="1234077"/>
            <a:ext cx="3744416" cy="584775"/>
          </a:xfrm>
          <a:prstGeom prst="rect">
            <a:avLst/>
          </a:prstGeom>
          <a:noFill/>
        </p:spPr>
        <p:txBody>
          <a:bodyPr wrap="square" rtlCol="0">
            <a:spAutoFit/>
          </a:bodyPr>
          <a:lstStyle/>
          <a:p>
            <a:pPr algn="ctr"/>
            <a:r>
              <a:rPr lang="it-IT" sz="1600" dirty="0">
                <a:latin typeface="Arial" panose="020B0604020202020204" pitchFamily="34" charset="0"/>
                <a:cs typeface="Arial" panose="020B0604020202020204" pitchFamily="34" charset="0"/>
              </a:rPr>
              <a:t>ACESSING PROTECTION IN </a:t>
            </a:r>
          </a:p>
          <a:p>
            <a:pPr algn="ctr"/>
            <a:r>
              <a:rPr lang="it-IT" sz="1600" dirty="0">
                <a:latin typeface="Arial" panose="020B0604020202020204" pitchFamily="34" charset="0"/>
                <a:cs typeface="Arial" panose="020B0604020202020204" pitchFamily="34" charset="0"/>
              </a:rPr>
              <a:t>SAFETY AND DIGNITY</a:t>
            </a:r>
          </a:p>
        </p:txBody>
      </p:sp>
    </p:spTree>
    <p:extLst>
      <p:ext uri="{BB962C8B-B14F-4D97-AF65-F5344CB8AC3E}">
        <p14:creationId xmlns:p14="http://schemas.microsoft.com/office/powerpoint/2010/main" val="236126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341" name="Rectangle 5"/>
          <p:cNvSpPr>
            <a:spLocks noChangeArrowheads="1"/>
          </p:cNvSpPr>
          <p:nvPr/>
        </p:nvSpPr>
        <p:spPr bwMode="auto">
          <a:xfrm>
            <a:off x="2339752" y="275675"/>
            <a:ext cx="4598913" cy="415498"/>
          </a:xfrm>
          <a:prstGeom prst="rect">
            <a:avLst/>
          </a:prstGeom>
          <a:solidFill>
            <a:srgbClr val="0072A4"/>
          </a:solidFill>
          <a:ln>
            <a:noFill/>
          </a:ln>
          <a:effectLst/>
        </p:spPr>
        <p:txBody>
          <a:bodyPr wrap="square" anchor="ctr">
            <a:spAutoFit/>
          </a:bodyPr>
          <a:lstStyle>
            <a:lvl1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it-IT" altLang="it-IT" sz="2100" dirty="0">
                <a:solidFill>
                  <a:srgbClr val="FBFBFB"/>
                </a:solidFill>
                <a:cs typeface="Times New Roman" panose="02020603050405020304" pitchFamily="18" charset="0"/>
              </a:rPr>
              <a:t>MH HUMANITARIAN CORRIDORS</a:t>
            </a:r>
          </a:p>
        </p:txBody>
      </p:sp>
      <p:sp>
        <p:nvSpPr>
          <p:cNvPr id="14342" name="AutoShape 6"/>
          <p:cNvSpPr>
            <a:spLocks noChangeArrowheads="1"/>
          </p:cNvSpPr>
          <p:nvPr/>
        </p:nvSpPr>
        <p:spPr bwMode="auto">
          <a:xfrm>
            <a:off x="1475656" y="1124744"/>
            <a:ext cx="6044332" cy="3946129"/>
          </a:xfrm>
          <a:prstGeom prst="roundRect">
            <a:avLst>
              <a:gd name="adj" fmla="val 16667"/>
            </a:avLst>
          </a:prstGeom>
          <a:solidFill>
            <a:srgbClr val="FFFFFF"/>
          </a:solidFill>
          <a:ln w="25560" cap="flat">
            <a:solidFill>
              <a:srgbClr val="377F9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nchor="ct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algn="ctr" hangingPunct="1">
              <a:lnSpc>
                <a:spcPct val="100000"/>
              </a:lnSpc>
            </a:pPr>
            <a:endParaRPr lang="it-IT" altLang="it-IT" sz="1200" dirty="0">
              <a:latin typeface="Comic Sans MS" panose="030F0702030302020204" pitchFamily="66" charset="0"/>
            </a:endParaRPr>
          </a:p>
          <a:p>
            <a:pPr algn="ctr" hangingPunct="1">
              <a:lnSpc>
                <a:spcPct val="100000"/>
              </a:lnSpc>
            </a:pPr>
            <a:r>
              <a:rPr lang="it-IT" altLang="it-IT" sz="1200" dirty="0" err="1"/>
              <a:t>Humanitarian</a:t>
            </a:r>
            <a:r>
              <a:rPr lang="it-IT" altLang="it-IT" sz="1200" dirty="0"/>
              <a:t> </a:t>
            </a:r>
            <a:r>
              <a:rPr lang="it-IT" altLang="it-IT" sz="1200" dirty="0" err="1"/>
              <a:t>Corridors</a:t>
            </a:r>
            <a:r>
              <a:rPr lang="it-IT" altLang="it-IT" sz="1200" dirty="0"/>
              <a:t> </a:t>
            </a:r>
            <a:r>
              <a:rPr lang="it-IT" altLang="it-IT" sz="1200" dirty="0" err="1"/>
              <a:t>result</a:t>
            </a:r>
            <a:r>
              <a:rPr lang="it-IT" altLang="it-IT" sz="1200" dirty="0"/>
              <a:t> from a Memorandum of </a:t>
            </a:r>
            <a:r>
              <a:rPr lang="it-IT" altLang="it-IT" sz="1200" dirty="0" err="1"/>
              <a:t>Understanding</a:t>
            </a:r>
            <a:r>
              <a:rPr lang="it-IT" altLang="it-IT" sz="1200" dirty="0"/>
              <a:t> </a:t>
            </a:r>
            <a:r>
              <a:rPr lang="it-IT" altLang="it-IT" sz="1200" dirty="0" err="1"/>
              <a:t>signed</a:t>
            </a:r>
            <a:r>
              <a:rPr lang="it-IT" altLang="it-IT" sz="1200" dirty="0"/>
              <a:t> by:</a:t>
            </a:r>
          </a:p>
          <a:p>
            <a:pPr algn="ct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alibri" panose="020F0502020204030204" pitchFamily="34" charset="0"/>
            </a:endParaRPr>
          </a:p>
        </p:txBody>
      </p:sp>
      <p:pic>
        <p:nvPicPr>
          <p:cNvPr id="143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094" y="2382441"/>
            <a:ext cx="1235869" cy="25217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4" name="Rectangle 8"/>
          <p:cNvSpPr>
            <a:spLocks noChangeArrowheads="1"/>
          </p:cNvSpPr>
          <p:nvPr/>
        </p:nvSpPr>
        <p:spPr bwMode="auto">
          <a:xfrm>
            <a:off x="3005137" y="2382441"/>
            <a:ext cx="4320779" cy="235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endParaRPr lang="it-IT" altLang="it-IT" sz="1050" dirty="0">
              <a:latin typeface="Comic Sans MS" panose="030F0702030302020204" pitchFamily="66" charset="0"/>
            </a:endParaRPr>
          </a:p>
          <a:p>
            <a:pPr hangingPunct="1">
              <a:lnSpc>
                <a:spcPct val="100000"/>
              </a:lnSpc>
            </a:pPr>
            <a:r>
              <a:rPr lang="it-IT" altLang="it-IT" sz="900" dirty="0" err="1"/>
              <a:t>Italian</a:t>
            </a:r>
            <a:r>
              <a:rPr lang="it-IT" altLang="it-IT" sz="900" dirty="0"/>
              <a:t> </a:t>
            </a:r>
            <a:r>
              <a:rPr lang="it-IT" altLang="it-IT" sz="900" dirty="0" err="1"/>
              <a:t>Ministry</a:t>
            </a:r>
            <a:r>
              <a:rPr lang="it-IT" altLang="it-IT" sz="900" dirty="0"/>
              <a:t> of </a:t>
            </a:r>
            <a:r>
              <a:rPr lang="it-IT" altLang="it-IT" sz="900" dirty="0" err="1"/>
              <a:t>Foreign</a:t>
            </a:r>
            <a:r>
              <a:rPr lang="it-IT" altLang="it-IT" sz="900" dirty="0"/>
              <a:t> Affairs and International Co-</a:t>
            </a:r>
            <a:r>
              <a:rPr lang="it-IT" altLang="it-IT" sz="900" dirty="0" err="1"/>
              <a:t>operation</a:t>
            </a:r>
            <a:r>
              <a:rPr lang="it-IT" altLang="it-IT" sz="900" dirty="0"/>
              <a:t> – General </a:t>
            </a:r>
            <a:r>
              <a:rPr lang="it-IT" altLang="it-IT" sz="900" dirty="0" err="1"/>
              <a:t>Directorate</a:t>
            </a:r>
            <a:r>
              <a:rPr lang="it-IT" altLang="it-IT" sz="900" dirty="0"/>
              <a:t> for </a:t>
            </a:r>
            <a:r>
              <a:rPr lang="it-IT" altLang="it-IT" sz="900" dirty="0" err="1"/>
              <a:t>Italians</a:t>
            </a:r>
            <a:r>
              <a:rPr lang="it-IT" altLang="it-IT" sz="900" dirty="0"/>
              <a:t> </a:t>
            </a:r>
            <a:r>
              <a:rPr lang="it-IT" altLang="it-IT" sz="900" dirty="0" err="1"/>
              <a:t>Abroad</a:t>
            </a:r>
            <a:r>
              <a:rPr lang="it-IT" altLang="it-IT" sz="900" dirty="0"/>
              <a:t> and Migration Policy</a:t>
            </a:r>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r>
              <a:rPr lang="it-IT" altLang="it-IT" sz="900" dirty="0" err="1"/>
              <a:t>Italian</a:t>
            </a:r>
            <a:r>
              <a:rPr lang="it-IT" altLang="it-IT" sz="900" dirty="0"/>
              <a:t> </a:t>
            </a:r>
            <a:r>
              <a:rPr lang="it-IT" altLang="it-IT" sz="900" dirty="0" err="1"/>
              <a:t>Ministry</a:t>
            </a:r>
            <a:r>
              <a:rPr lang="it-IT" altLang="it-IT" sz="900" dirty="0"/>
              <a:t> of the </a:t>
            </a:r>
            <a:r>
              <a:rPr lang="it-IT" altLang="it-IT" sz="900" dirty="0" err="1"/>
              <a:t>Interior</a:t>
            </a:r>
            <a:r>
              <a:rPr lang="it-IT" altLang="it-IT" sz="900" dirty="0"/>
              <a:t> – </a:t>
            </a:r>
            <a:r>
              <a:rPr lang="it-IT" altLang="it-IT" sz="900" dirty="0" err="1"/>
              <a:t>Department</a:t>
            </a:r>
            <a:r>
              <a:rPr lang="it-IT" altLang="it-IT" sz="900" dirty="0"/>
              <a:t> for </a:t>
            </a:r>
            <a:r>
              <a:rPr lang="it-IT" altLang="it-IT" sz="900" dirty="0" err="1"/>
              <a:t>Civil</a:t>
            </a:r>
            <a:r>
              <a:rPr lang="it-IT" altLang="it-IT" sz="900" dirty="0"/>
              <a:t> </a:t>
            </a:r>
            <a:r>
              <a:rPr lang="it-IT" altLang="it-IT" sz="900" dirty="0" err="1"/>
              <a:t>Liberties</a:t>
            </a:r>
            <a:r>
              <a:rPr lang="it-IT" altLang="it-IT" sz="900" dirty="0"/>
              <a:t> and </a:t>
            </a:r>
            <a:r>
              <a:rPr lang="it-IT" altLang="it-IT" sz="900" dirty="0" err="1"/>
              <a:t>Immigration</a:t>
            </a: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r>
              <a:rPr lang="it-IT" altLang="it-IT" sz="900" dirty="0" err="1"/>
              <a:t>Federation</a:t>
            </a:r>
            <a:r>
              <a:rPr lang="it-IT" altLang="it-IT" sz="900" dirty="0"/>
              <a:t> of </a:t>
            </a:r>
            <a:r>
              <a:rPr lang="it-IT" altLang="it-IT" sz="900" dirty="0" err="1"/>
              <a:t>Protestant</a:t>
            </a:r>
            <a:r>
              <a:rPr lang="it-IT" altLang="it-IT" sz="900" dirty="0"/>
              <a:t> </a:t>
            </a:r>
            <a:r>
              <a:rPr lang="it-IT" altLang="it-IT" sz="900" dirty="0" err="1"/>
              <a:t>Churches</a:t>
            </a:r>
            <a:r>
              <a:rPr lang="it-IT" altLang="it-IT" sz="900" dirty="0"/>
              <a:t> in </a:t>
            </a:r>
            <a:r>
              <a:rPr lang="it-IT" altLang="it-IT" sz="900" dirty="0" err="1"/>
              <a:t>Italy</a:t>
            </a: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endParaRPr lang="it-IT" altLang="it-IT" sz="900" dirty="0"/>
          </a:p>
          <a:p>
            <a:pPr hangingPunct="1">
              <a:lnSpc>
                <a:spcPct val="100000"/>
              </a:lnSpc>
            </a:pPr>
            <a:r>
              <a:rPr lang="it-IT" altLang="it-IT" sz="900" dirty="0"/>
              <a:t>Comunità di Sant’Egidio</a:t>
            </a:r>
          </a:p>
          <a:p>
            <a:pPr hangingPunct="1">
              <a:lnSpc>
                <a:spcPct val="100000"/>
              </a:lnSpc>
            </a:pPr>
            <a:endParaRPr lang="it-IT" altLang="it-IT" sz="1050" dirty="0"/>
          </a:p>
          <a:p>
            <a:pPr hangingPunct="1">
              <a:lnSpc>
                <a:spcPct val="100000"/>
              </a:lnSpc>
            </a:pPr>
            <a:endParaRPr lang="it-IT" altLang="it-IT" sz="1050" dirty="0"/>
          </a:p>
          <a:p>
            <a:pPr hangingPunct="1">
              <a:lnSpc>
                <a:spcPct val="100000"/>
              </a:lnSpc>
            </a:pPr>
            <a:r>
              <a:rPr lang="it-IT" altLang="it-IT" sz="900" dirty="0"/>
              <a:t>Tavola Valdese</a:t>
            </a:r>
          </a:p>
        </p:txBody>
      </p:sp>
    </p:spTree>
    <p:extLst>
      <p:ext uri="{BB962C8B-B14F-4D97-AF65-F5344CB8AC3E}">
        <p14:creationId xmlns:p14="http://schemas.microsoft.com/office/powerpoint/2010/main" val="15434869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Image 4"/>
          <p:cNvPicPr>
            <a:picLocks noChangeAspect="1"/>
          </p:cNvPicPr>
          <p:nvPr/>
        </p:nvPicPr>
        <p:blipFill>
          <a:blip r:embed="rId3"/>
          <a:stretch>
            <a:fillRect/>
          </a:stretch>
        </p:blipFill>
        <p:spPr>
          <a:xfrm>
            <a:off x="323528" y="836712"/>
            <a:ext cx="3386975" cy="4515966"/>
          </a:xfrm>
          <a:prstGeom prst="rect">
            <a:avLst/>
          </a:prstGeom>
        </p:spPr>
      </p:pic>
      <p:sp>
        <p:nvSpPr>
          <p:cNvPr id="6" name="Sous-titre 2"/>
          <p:cNvSpPr txBox="1">
            <a:spLocks/>
          </p:cNvSpPr>
          <p:nvPr/>
        </p:nvSpPr>
        <p:spPr>
          <a:xfrm>
            <a:off x="3990931" y="1095625"/>
            <a:ext cx="3055913" cy="4582103"/>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fr-FR" sz="1500" dirty="0"/>
          </a:p>
        </p:txBody>
      </p:sp>
      <p:sp>
        <p:nvSpPr>
          <p:cNvPr id="8" name="ZoneTexte 7"/>
          <p:cNvSpPr txBox="1"/>
          <p:nvPr/>
        </p:nvSpPr>
        <p:spPr>
          <a:xfrm>
            <a:off x="4427984" y="1095624"/>
            <a:ext cx="3816424" cy="3123932"/>
          </a:xfrm>
          <a:prstGeom prst="rect">
            <a:avLst/>
          </a:prstGeom>
          <a:noFill/>
        </p:spPr>
        <p:txBody>
          <a:bodyPr wrap="square" rtlCol="0">
            <a:spAutoFit/>
          </a:bodyPr>
          <a:lstStyle/>
          <a:p>
            <a:pPr algn="just"/>
            <a:endParaRPr lang="it-IT" sz="1500" dirty="0">
              <a:solidFill>
                <a:schemeClr val="accent2"/>
              </a:solidFill>
            </a:endParaRPr>
          </a:p>
          <a:p>
            <a:pPr algn="just">
              <a:lnSpc>
                <a:spcPct val="150000"/>
              </a:lnSpc>
            </a:pPr>
            <a:r>
              <a:rPr lang="it-IT" sz="1400" b="1" dirty="0">
                <a:solidFill>
                  <a:srgbClr val="0072A4"/>
                </a:solidFill>
                <a:latin typeface="Arial" panose="020B0604020202020204" pitchFamily="34" charset="0"/>
                <a:cs typeface="Arial" panose="020B0604020202020204" pitchFamily="34" charset="0"/>
              </a:rPr>
              <a:t>15 </a:t>
            </a:r>
            <a:r>
              <a:rPr lang="it-IT" sz="1400" b="1" dirty="0" err="1">
                <a:solidFill>
                  <a:srgbClr val="0072A4"/>
                </a:solidFill>
                <a:latin typeface="Arial" panose="020B0604020202020204" pitchFamily="34" charset="0"/>
                <a:cs typeface="Arial" panose="020B0604020202020204" pitchFamily="34" charset="0"/>
              </a:rPr>
              <a:t>December</a:t>
            </a:r>
            <a:r>
              <a:rPr lang="it-IT" sz="1400" b="1" dirty="0">
                <a:solidFill>
                  <a:srgbClr val="0072A4"/>
                </a:solidFill>
                <a:latin typeface="Arial" panose="020B0604020202020204" pitchFamily="34" charset="0"/>
                <a:cs typeface="Arial" panose="020B0604020202020204" pitchFamily="34" charset="0"/>
              </a:rPr>
              <a:t> 2015 </a:t>
            </a:r>
          </a:p>
          <a:p>
            <a:pPr algn="just"/>
            <a:r>
              <a:rPr lang="it-IT" sz="1400" dirty="0" err="1">
                <a:solidFill>
                  <a:schemeClr val="tx1">
                    <a:lumMod val="65000"/>
                    <a:lumOff val="35000"/>
                  </a:schemeClr>
                </a:solidFill>
                <a:latin typeface="Arial" panose="020B0604020202020204" pitchFamily="34" charset="0"/>
                <a:cs typeface="Arial" panose="020B0604020202020204" pitchFamily="34" charset="0"/>
              </a:rPr>
              <a:t>Signature</a:t>
            </a:r>
            <a:r>
              <a:rPr lang="it-IT" sz="1400" dirty="0">
                <a:solidFill>
                  <a:schemeClr val="tx1">
                    <a:lumMod val="65000"/>
                    <a:lumOff val="35000"/>
                  </a:schemeClr>
                </a:solidFill>
                <a:latin typeface="Arial" panose="020B0604020202020204" pitchFamily="34" charset="0"/>
                <a:cs typeface="Arial" panose="020B0604020202020204" pitchFamily="34" charset="0"/>
              </a:rPr>
              <a:t> of a Memorandum of </a:t>
            </a:r>
            <a:r>
              <a:rPr lang="it-IT" sz="1400" dirty="0" err="1">
                <a:solidFill>
                  <a:schemeClr val="tx1">
                    <a:lumMod val="65000"/>
                    <a:lumOff val="35000"/>
                  </a:schemeClr>
                </a:solidFill>
                <a:latin typeface="Arial" panose="020B0604020202020204" pitchFamily="34" charset="0"/>
                <a:cs typeface="Arial" panose="020B0604020202020204" pitchFamily="34" charset="0"/>
              </a:rPr>
              <a:t>Understanding</a:t>
            </a:r>
            <a:r>
              <a:rPr lang="it-IT" sz="1400" dirty="0">
                <a:solidFill>
                  <a:schemeClr val="tx1">
                    <a:lumMod val="65000"/>
                    <a:lumOff val="35000"/>
                  </a:schemeClr>
                </a:solidFill>
                <a:latin typeface="Arial" panose="020B0604020202020204" pitchFamily="34" charset="0"/>
                <a:cs typeface="Arial" panose="020B0604020202020204" pitchFamily="34" charset="0"/>
              </a:rPr>
              <a:t> (</a:t>
            </a:r>
            <a:r>
              <a:rPr lang="it-IT" sz="1400" dirty="0" err="1">
                <a:solidFill>
                  <a:schemeClr val="tx1">
                    <a:lumMod val="65000"/>
                    <a:lumOff val="35000"/>
                  </a:schemeClr>
                </a:solidFill>
                <a:latin typeface="Arial" panose="020B0604020202020204" pitchFamily="34" charset="0"/>
                <a:cs typeface="Arial" panose="020B0604020202020204" pitchFamily="34" charset="0"/>
              </a:rPr>
              <a:t>MoU</a:t>
            </a:r>
            <a:r>
              <a:rPr lang="it-IT" sz="1400" dirty="0">
                <a:solidFill>
                  <a:schemeClr val="tx1">
                    <a:lumMod val="65000"/>
                    <a:lumOff val="35000"/>
                  </a:schemeClr>
                </a:solidFill>
                <a:latin typeface="Arial" panose="020B0604020202020204" pitchFamily="34" charset="0"/>
                <a:cs typeface="Arial" panose="020B0604020202020204" pitchFamily="34" charset="0"/>
              </a:rPr>
              <a:t>) </a:t>
            </a:r>
            <a:r>
              <a:rPr lang="it-IT" sz="1400" dirty="0" err="1">
                <a:solidFill>
                  <a:schemeClr val="tx1">
                    <a:lumMod val="65000"/>
                    <a:lumOff val="35000"/>
                  </a:schemeClr>
                </a:solidFill>
                <a:latin typeface="Arial" panose="020B0604020202020204" pitchFamily="34" charset="0"/>
                <a:cs typeface="Arial" panose="020B0604020202020204" pitchFamily="34" charset="0"/>
              </a:rPr>
              <a:t>enabling</a:t>
            </a:r>
            <a:r>
              <a:rPr lang="it-IT" sz="1400" dirty="0">
                <a:solidFill>
                  <a:schemeClr val="tx1">
                    <a:lumMod val="65000"/>
                    <a:lumOff val="35000"/>
                  </a:schemeClr>
                </a:solidFill>
                <a:latin typeface="Arial" panose="020B0604020202020204" pitchFamily="34" charset="0"/>
                <a:cs typeface="Arial" panose="020B0604020202020204" pitchFamily="34" charset="0"/>
              </a:rPr>
              <a:t> </a:t>
            </a:r>
            <a:r>
              <a:rPr lang="it-IT" sz="1400" dirty="0">
                <a:solidFill>
                  <a:srgbClr val="0072A4"/>
                </a:solidFill>
                <a:latin typeface="Arial" panose="020B0604020202020204" pitchFamily="34" charset="0"/>
                <a:cs typeface="Arial" panose="020B0604020202020204" pitchFamily="34" charset="0"/>
              </a:rPr>
              <a:t>1000 </a:t>
            </a:r>
            <a:r>
              <a:rPr lang="it-IT" sz="1400" dirty="0" err="1">
                <a:solidFill>
                  <a:srgbClr val="0072A4"/>
                </a:solidFill>
                <a:latin typeface="Arial" panose="020B0604020202020204" pitchFamily="34" charset="0"/>
                <a:cs typeface="Arial" panose="020B0604020202020204" pitchFamily="34" charset="0"/>
              </a:rPr>
              <a:t>asylum</a:t>
            </a:r>
            <a:r>
              <a:rPr lang="it-IT" sz="1400" dirty="0">
                <a:solidFill>
                  <a:srgbClr val="0072A4"/>
                </a:solidFill>
                <a:latin typeface="Arial" panose="020B0604020202020204" pitchFamily="34" charset="0"/>
                <a:cs typeface="Arial" panose="020B0604020202020204" pitchFamily="34" charset="0"/>
              </a:rPr>
              <a:t> </a:t>
            </a:r>
            <a:r>
              <a:rPr lang="it-IT" sz="1400" dirty="0" err="1">
                <a:solidFill>
                  <a:srgbClr val="0072A4"/>
                </a:solidFill>
                <a:latin typeface="Arial" panose="020B0604020202020204" pitchFamily="34" charset="0"/>
                <a:cs typeface="Arial" panose="020B0604020202020204" pitchFamily="34" charset="0"/>
              </a:rPr>
              <a:t>seekers</a:t>
            </a:r>
            <a:r>
              <a:rPr lang="it-IT" sz="1400" dirty="0">
                <a:solidFill>
                  <a:srgbClr val="0072A4"/>
                </a:solidFill>
                <a:latin typeface="Arial" panose="020B0604020202020204" pitchFamily="34" charset="0"/>
                <a:cs typeface="Arial" panose="020B0604020202020204" pitchFamily="34" charset="0"/>
              </a:rPr>
              <a:t> </a:t>
            </a:r>
            <a:r>
              <a:rPr lang="it-IT" sz="1400" dirty="0">
                <a:solidFill>
                  <a:schemeClr val="accent2"/>
                </a:solidFill>
                <a:latin typeface="Arial" panose="020B0604020202020204" pitchFamily="34" charset="0"/>
                <a:cs typeface="Arial" panose="020B0604020202020204" pitchFamily="34" charset="0"/>
              </a:rPr>
              <a:t> </a:t>
            </a:r>
            <a:r>
              <a:rPr lang="it-IT" sz="1400" dirty="0">
                <a:solidFill>
                  <a:schemeClr val="tx1">
                    <a:lumMod val="65000"/>
                    <a:lumOff val="35000"/>
                  </a:schemeClr>
                </a:solidFill>
                <a:latin typeface="Arial" panose="020B0604020202020204" pitchFamily="34" charset="0"/>
                <a:cs typeface="Arial" panose="020B0604020202020204" pitchFamily="34" charset="0"/>
              </a:rPr>
              <a:t>to come to </a:t>
            </a:r>
            <a:r>
              <a:rPr lang="it-IT" sz="1400" dirty="0" err="1">
                <a:solidFill>
                  <a:schemeClr val="tx1">
                    <a:lumMod val="65000"/>
                    <a:lumOff val="35000"/>
                  </a:schemeClr>
                </a:solidFill>
                <a:latin typeface="Arial" panose="020B0604020202020204" pitchFamily="34" charset="0"/>
                <a:cs typeface="Arial" panose="020B0604020202020204" pitchFamily="34" charset="0"/>
              </a:rPr>
              <a:t>Italy</a:t>
            </a:r>
            <a:r>
              <a:rPr lang="it-IT" sz="1400" dirty="0">
                <a:solidFill>
                  <a:schemeClr val="tx1">
                    <a:lumMod val="65000"/>
                    <a:lumOff val="35000"/>
                  </a:schemeClr>
                </a:solidFill>
                <a:latin typeface="Arial" panose="020B0604020202020204" pitchFamily="34" charset="0"/>
                <a:cs typeface="Arial" panose="020B0604020202020204" pitchFamily="34" charset="0"/>
              </a:rPr>
              <a:t> over a 2 </a:t>
            </a:r>
            <a:r>
              <a:rPr lang="it-IT" sz="1400" dirty="0" err="1">
                <a:solidFill>
                  <a:schemeClr val="tx1">
                    <a:lumMod val="65000"/>
                    <a:lumOff val="35000"/>
                  </a:schemeClr>
                </a:solidFill>
                <a:latin typeface="Arial" panose="020B0604020202020204" pitchFamily="34" charset="0"/>
                <a:cs typeface="Arial" panose="020B0604020202020204" pitchFamily="34" charset="0"/>
              </a:rPr>
              <a:t>year</a:t>
            </a:r>
            <a:r>
              <a:rPr lang="it-IT" sz="1400" dirty="0">
                <a:solidFill>
                  <a:schemeClr val="tx1">
                    <a:lumMod val="65000"/>
                    <a:lumOff val="35000"/>
                  </a:schemeClr>
                </a:solidFill>
                <a:latin typeface="Arial" panose="020B0604020202020204" pitchFamily="34" charset="0"/>
                <a:cs typeface="Arial" panose="020B0604020202020204" pitchFamily="34" charset="0"/>
              </a:rPr>
              <a:t> </a:t>
            </a:r>
            <a:r>
              <a:rPr lang="it-IT" sz="1400" dirty="0" err="1">
                <a:solidFill>
                  <a:schemeClr val="tx1">
                    <a:lumMod val="65000"/>
                    <a:lumOff val="35000"/>
                  </a:schemeClr>
                </a:solidFill>
                <a:latin typeface="Arial" panose="020B0604020202020204" pitchFamily="34" charset="0"/>
                <a:cs typeface="Arial" panose="020B0604020202020204" pitchFamily="34" charset="0"/>
              </a:rPr>
              <a:t>period</a:t>
            </a:r>
            <a:r>
              <a:rPr lang="it-IT" sz="1400" dirty="0">
                <a:solidFill>
                  <a:schemeClr val="tx1">
                    <a:lumMod val="65000"/>
                    <a:lumOff val="35000"/>
                  </a:schemeClr>
                </a:solidFill>
                <a:latin typeface="Arial" panose="020B0604020202020204" pitchFamily="34" charset="0"/>
                <a:cs typeface="Arial" panose="020B0604020202020204" pitchFamily="34" charset="0"/>
              </a:rPr>
              <a:t> (2016 – 2017), via a </a:t>
            </a:r>
            <a:r>
              <a:rPr lang="it-IT" sz="1400" dirty="0" err="1">
                <a:solidFill>
                  <a:schemeClr val="tx1">
                    <a:lumMod val="65000"/>
                    <a:lumOff val="35000"/>
                  </a:schemeClr>
                </a:solidFill>
                <a:latin typeface="Arial" panose="020B0604020202020204" pitchFamily="34" charset="0"/>
                <a:cs typeface="Arial" panose="020B0604020202020204" pitchFamily="34" charset="0"/>
              </a:rPr>
              <a:t>safe</a:t>
            </a:r>
            <a:r>
              <a:rPr lang="it-IT" sz="1400" dirty="0">
                <a:solidFill>
                  <a:schemeClr val="tx1">
                    <a:lumMod val="65000"/>
                    <a:lumOff val="35000"/>
                  </a:schemeClr>
                </a:solidFill>
                <a:latin typeface="Arial" panose="020B0604020202020204" pitchFamily="34" charset="0"/>
                <a:cs typeface="Arial" panose="020B0604020202020204" pitchFamily="34" charset="0"/>
              </a:rPr>
              <a:t> and </a:t>
            </a:r>
            <a:r>
              <a:rPr lang="it-IT" sz="1400" dirty="0" err="1">
                <a:solidFill>
                  <a:schemeClr val="tx1">
                    <a:lumMod val="65000"/>
                    <a:lumOff val="35000"/>
                  </a:schemeClr>
                </a:solidFill>
                <a:latin typeface="Arial" panose="020B0604020202020204" pitchFamily="34" charset="0"/>
                <a:cs typeface="Arial" panose="020B0604020202020204" pitchFamily="34" charset="0"/>
              </a:rPr>
              <a:t>legal</a:t>
            </a:r>
            <a:r>
              <a:rPr lang="it-IT" sz="1400" dirty="0">
                <a:solidFill>
                  <a:schemeClr val="tx1">
                    <a:lumMod val="65000"/>
                    <a:lumOff val="35000"/>
                  </a:schemeClr>
                </a:solidFill>
                <a:latin typeface="Arial" panose="020B0604020202020204" pitchFamily="34" charset="0"/>
                <a:cs typeface="Arial" panose="020B0604020202020204" pitchFamily="34" charset="0"/>
              </a:rPr>
              <a:t> </a:t>
            </a:r>
            <a:r>
              <a:rPr lang="it-IT" sz="1400" dirty="0" err="1">
                <a:solidFill>
                  <a:schemeClr val="tx1">
                    <a:lumMod val="65000"/>
                    <a:lumOff val="35000"/>
                  </a:schemeClr>
                </a:solidFill>
                <a:latin typeface="Arial" panose="020B0604020202020204" pitchFamily="34" charset="0"/>
                <a:cs typeface="Arial" panose="020B0604020202020204" pitchFamily="34" charset="0"/>
              </a:rPr>
              <a:t>channel</a:t>
            </a:r>
            <a:r>
              <a:rPr lang="it-IT" sz="1400" dirty="0">
                <a:solidFill>
                  <a:schemeClr val="tx1">
                    <a:lumMod val="65000"/>
                    <a:lumOff val="35000"/>
                  </a:schemeClr>
                </a:solidFill>
                <a:latin typeface="Arial" panose="020B0604020202020204" pitchFamily="34" charset="0"/>
                <a:cs typeface="Arial" panose="020B0604020202020204" pitchFamily="34" charset="0"/>
              </a:rPr>
              <a:t>.</a:t>
            </a:r>
          </a:p>
          <a:p>
            <a:pPr algn="just"/>
            <a:endParaRPr lang="it-IT" sz="1400" dirty="0">
              <a:solidFill>
                <a:schemeClr val="tx1">
                  <a:lumMod val="65000"/>
                  <a:lumOff val="35000"/>
                </a:schemeClr>
              </a:solidFill>
              <a:latin typeface="Arial" panose="020B0604020202020204" pitchFamily="34" charset="0"/>
              <a:cs typeface="Arial" panose="020B0604020202020204" pitchFamily="34" charset="0"/>
            </a:endParaRPr>
          </a:p>
          <a:p>
            <a:pPr algn="just"/>
            <a:r>
              <a:rPr lang="it-IT" sz="1400" dirty="0" err="1">
                <a:solidFill>
                  <a:schemeClr val="tx1">
                    <a:lumMod val="65000"/>
                    <a:lumOff val="35000"/>
                  </a:schemeClr>
                </a:solidFill>
                <a:latin typeface="Arial" panose="020B0604020202020204" pitchFamily="34" charset="0"/>
                <a:cs typeface="Arial" panose="020B0604020202020204" pitchFamily="34" charset="0"/>
              </a:rPr>
              <a:t>MoU</a:t>
            </a:r>
            <a:r>
              <a:rPr lang="it-IT" sz="1400" dirty="0">
                <a:solidFill>
                  <a:schemeClr val="tx1">
                    <a:lumMod val="65000"/>
                    <a:lumOff val="35000"/>
                  </a:schemeClr>
                </a:solidFill>
                <a:latin typeface="Arial" panose="020B0604020202020204" pitchFamily="34" charset="0"/>
                <a:cs typeface="Arial" panose="020B0604020202020204" pitchFamily="34" charset="0"/>
              </a:rPr>
              <a:t> </a:t>
            </a:r>
            <a:r>
              <a:rPr lang="it-IT" sz="1400" dirty="0" err="1">
                <a:solidFill>
                  <a:schemeClr val="tx1">
                    <a:lumMod val="65000"/>
                    <a:lumOff val="35000"/>
                  </a:schemeClr>
                </a:solidFill>
                <a:latin typeface="Arial" panose="020B0604020202020204" pitchFamily="34" charset="0"/>
                <a:cs typeface="Arial" panose="020B0604020202020204" pitchFamily="34" charset="0"/>
              </a:rPr>
              <a:t>provides</a:t>
            </a:r>
            <a:r>
              <a:rPr lang="it-IT" sz="1400" dirty="0">
                <a:solidFill>
                  <a:schemeClr val="tx1">
                    <a:lumMod val="65000"/>
                    <a:lumOff val="35000"/>
                  </a:schemeClr>
                </a:solidFill>
                <a:latin typeface="Arial" panose="020B0604020202020204" pitchFamily="34" charset="0"/>
                <a:cs typeface="Arial" panose="020B0604020202020204" pitchFamily="34" charset="0"/>
              </a:rPr>
              <a:t> for </a:t>
            </a:r>
            <a:r>
              <a:rPr lang="it-IT" sz="1400" dirty="0" err="1">
                <a:solidFill>
                  <a:schemeClr val="tx1">
                    <a:lumMod val="65000"/>
                    <a:lumOff val="35000"/>
                  </a:schemeClr>
                </a:solidFill>
                <a:latin typeface="Arial" panose="020B0604020202020204" pitchFamily="34" charset="0"/>
                <a:cs typeface="Arial" panose="020B0604020202020204" pitchFamily="34" charset="0"/>
              </a:rPr>
              <a:t>humanitarian</a:t>
            </a:r>
            <a:r>
              <a:rPr lang="it-IT" sz="1400" dirty="0">
                <a:solidFill>
                  <a:schemeClr val="tx1">
                    <a:lumMod val="65000"/>
                    <a:lumOff val="35000"/>
                  </a:schemeClr>
                </a:solidFill>
                <a:latin typeface="Arial" panose="020B0604020202020204" pitchFamily="34" charset="0"/>
                <a:cs typeface="Arial" panose="020B0604020202020204" pitchFamily="34" charset="0"/>
              </a:rPr>
              <a:t> </a:t>
            </a:r>
            <a:r>
              <a:rPr lang="it-IT" sz="1400" dirty="0" err="1">
                <a:solidFill>
                  <a:schemeClr val="tx1">
                    <a:lumMod val="65000"/>
                    <a:lumOff val="35000"/>
                  </a:schemeClr>
                </a:solidFill>
                <a:latin typeface="Arial" panose="020B0604020202020204" pitchFamily="34" charset="0"/>
                <a:cs typeface="Arial" panose="020B0604020202020204" pitchFamily="34" charset="0"/>
              </a:rPr>
              <a:t>visas</a:t>
            </a:r>
            <a:r>
              <a:rPr lang="it-IT" sz="1400" dirty="0">
                <a:solidFill>
                  <a:schemeClr val="tx1">
                    <a:lumMod val="65000"/>
                    <a:lumOff val="35000"/>
                  </a:schemeClr>
                </a:solidFill>
                <a:latin typeface="Arial" panose="020B0604020202020204" pitchFamily="34" charset="0"/>
                <a:cs typeface="Arial" panose="020B0604020202020204" pitchFamily="34" charset="0"/>
              </a:rPr>
              <a:t> to be </a:t>
            </a:r>
            <a:r>
              <a:rPr lang="it-IT" sz="1400" dirty="0" err="1">
                <a:solidFill>
                  <a:schemeClr val="tx1">
                    <a:lumMod val="65000"/>
                    <a:lumOff val="35000"/>
                  </a:schemeClr>
                </a:solidFill>
                <a:latin typeface="Arial" panose="020B0604020202020204" pitchFamily="34" charset="0"/>
                <a:cs typeface="Arial" panose="020B0604020202020204" pitchFamily="34" charset="0"/>
              </a:rPr>
              <a:t>granted</a:t>
            </a:r>
            <a:r>
              <a:rPr lang="it-IT" sz="1400" dirty="0">
                <a:solidFill>
                  <a:schemeClr val="tx1">
                    <a:lumMod val="65000"/>
                    <a:lumOff val="35000"/>
                  </a:schemeClr>
                </a:solidFill>
                <a:latin typeface="Arial" panose="020B0604020202020204" pitchFamily="34" charset="0"/>
                <a:cs typeface="Arial" panose="020B0604020202020204" pitchFamily="34" charset="0"/>
              </a:rPr>
              <a:t> from </a:t>
            </a:r>
            <a:r>
              <a:rPr lang="it-IT" sz="1400" dirty="0">
                <a:solidFill>
                  <a:srgbClr val="0072A4"/>
                </a:solidFill>
                <a:latin typeface="Arial" panose="020B0604020202020204" pitchFamily="34" charset="0"/>
                <a:cs typeface="Arial" panose="020B0604020202020204" pitchFamily="34" charset="0"/>
              </a:rPr>
              <a:t>Lebanon</a:t>
            </a:r>
            <a:r>
              <a:rPr lang="it-IT" sz="1400" dirty="0">
                <a:solidFill>
                  <a:schemeClr val="tx1">
                    <a:lumMod val="65000"/>
                    <a:lumOff val="35000"/>
                  </a:schemeClr>
                </a:solidFill>
                <a:latin typeface="Arial" panose="020B0604020202020204" pitchFamily="34" charset="0"/>
                <a:cs typeface="Arial" panose="020B0604020202020204" pitchFamily="34" charset="0"/>
              </a:rPr>
              <a:t>,</a:t>
            </a:r>
            <a:r>
              <a:rPr lang="it-IT" sz="1400" dirty="0">
                <a:latin typeface="Arial" panose="020B0604020202020204" pitchFamily="34" charset="0"/>
                <a:cs typeface="Arial" panose="020B0604020202020204" pitchFamily="34" charset="0"/>
              </a:rPr>
              <a:t> </a:t>
            </a:r>
            <a:r>
              <a:rPr lang="it-IT" sz="1400" dirty="0">
                <a:solidFill>
                  <a:srgbClr val="0072A4"/>
                </a:solidFill>
                <a:latin typeface="Arial" panose="020B0604020202020204" pitchFamily="34" charset="0"/>
                <a:cs typeface="Arial" panose="020B0604020202020204" pitchFamily="34" charset="0"/>
              </a:rPr>
              <a:t>Morocco</a:t>
            </a:r>
            <a:r>
              <a:rPr lang="it-IT" sz="1400" dirty="0">
                <a:latin typeface="Arial" panose="020B0604020202020204" pitchFamily="34" charset="0"/>
                <a:cs typeface="Arial" panose="020B0604020202020204" pitchFamily="34" charset="0"/>
              </a:rPr>
              <a:t> </a:t>
            </a:r>
            <a:r>
              <a:rPr lang="it-IT" sz="1400" dirty="0">
                <a:solidFill>
                  <a:schemeClr val="tx1">
                    <a:lumMod val="65000"/>
                    <a:lumOff val="35000"/>
                  </a:schemeClr>
                </a:solidFill>
                <a:latin typeface="Arial" panose="020B0604020202020204" pitchFamily="34" charset="0"/>
                <a:cs typeface="Arial" panose="020B0604020202020204" pitchFamily="34" charset="0"/>
              </a:rPr>
              <a:t>and</a:t>
            </a:r>
            <a:r>
              <a:rPr lang="it-IT" sz="1400" dirty="0">
                <a:latin typeface="Arial" panose="020B0604020202020204" pitchFamily="34" charset="0"/>
                <a:cs typeface="Arial" panose="020B0604020202020204" pitchFamily="34" charset="0"/>
              </a:rPr>
              <a:t> </a:t>
            </a:r>
            <a:r>
              <a:rPr lang="it-IT" sz="1400" dirty="0" err="1">
                <a:solidFill>
                  <a:srgbClr val="0072A4"/>
                </a:solidFill>
                <a:latin typeface="Arial" panose="020B0604020202020204" pitchFamily="34" charset="0"/>
                <a:cs typeface="Arial" panose="020B0604020202020204" pitchFamily="34" charset="0"/>
              </a:rPr>
              <a:t>Ethiopia</a:t>
            </a:r>
            <a:r>
              <a:rPr lang="it-IT" sz="1400" dirty="0">
                <a:solidFill>
                  <a:schemeClr val="tx1">
                    <a:lumMod val="65000"/>
                    <a:lumOff val="35000"/>
                  </a:schemeClr>
                </a:solidFill>
                <a:latin typeface="Arial" panose="020B0604020202020204" pitchFamily="34" charset="0"/>
                <a:cs typeface="Arial" panose="020B0604020202020204" pitchFamily="34" charset="0"/>
              </a:rPr>
              <a:t>.</a:t>
            </a:r>
          </a:p>
          <a:p>
            <a:pPr algn="just"/>
            <a:endParaRPr lang="it-IT" sz="14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50000"/>
              </a:lnSpc>
            </a:pPr>
            <a:r>
              <a:rPr lang="it-IT" sz="1400" b="1" dirty="0" err="1">
                <a:solidFill>
                  <a:srgbClr val="0072A4"/>
                </a:solidFill>
                <a:latin typeface="Arial" panose="020B0604020202020204" pitchFamily="34" charset="0"/>
                <a:cs typeface="Arial" panose="020B0604020202020204" pitchFamily="34" charset="0"/>
              </a:rPr>
              <a:t>December</a:t>
            </a:r>
            <a:r>
              <a:rPr lang="it-IT" sz="1400" b="1" dirty="0">
                <a:solidFill>
                  <a:srgbClr val="0072A4"/>
                </a:solidFill>
                <a:latin typeface="Arial" panose="020B0604020202020204" pitchFamily="34" charset="0"/>
                <a:cs typeface="Arial" panose="020B0604020202020204" pitchFamily="34" charset="0"/>
              </a:rPr>
              <a:t> 2017 </a:t>
            </a:r>
          </a:p>
          <a:p>
            <a:pPr algn="just"/>
            <a:r>
              <a:rPr lang="it-IT" sz="1400" dirty="0" err="1">
                <a:solidFill>
                  <a:schemeClr val="tx1">
                    <a:lumMod val="65000"/>
                    <a:lumOff val="35000"/>
                  </a:schemeClr>
                </a:solidFill>
                <a:latin typeface="Arial" panose="020B0604020202020204" pitchFamily="34" charset="0"/>
                <a:cs typeface="Arial" panose="020B0604020202020204" pitchFamily="34" charset="0"/>
              </a:rPr>
              <a:t>MoU</a:t>
            </a:r>
            <a:r>
              <a:rPr lang="it-IT" sz="1400" dirty="0">
                <a:solidFill>
                  <a:schemeClr val="tx1">
                    <a:lumMod val="65000"/>
                    <a:lumOff val="35000"/>
                  </a:schemeClr>
                </a:solidFill>
                <a:latin typeface="Arial" panose="020B0604020202020204" pitchFamily="34" charset="0"/>
                <a:cs typeface="Arial" panose="020B0604020202020204" pitchFamily="34" charset="0"/>
              </a:rPr>
              <a:t> </a:t>
            </a:r>
            <a:r>
              <a:rPr lang="it-IT" sz="1400" dirty="0" err="1">
                <a:solidFill>
                  <a:schemeClr val="tx1">
                    <a:lumMod val="65000"/>
                    <a:lumOff val="35000"/>
                  </a:schemeClr>
                </a:solidFill>
                <a:latin typeface="Arial" panose="020B0604020202020204" pitchFamily="34" charset="0"/>
                <a:cs typeface="Arial" panose="020B0604020202020204" pitchFamily="34" charset="0"/>
              </a:rPr>
              <a:t>renewed</a:t>
            </a:r>
            <a:r>
              <a:rPr lang="it-IT" sz="1400" dirty="0">
                <a:solidFill>
                  <a:schemeClr val="tx1">
                    <a:lumMod val="65000"/>
                    <a:lumOff val="35000"/>
                  </a:schemeClr>
                </a:solidFill>
                <a:latin typeface="Arial" panose="020B0604020202020204" pitchFamily="34" charset="0"/>
                <a:cs typeface="Arial" panose="020B0604020202020204" pitchFamily="34" charset="0"/>
              </a:rPr>
              <a:t> for a </a:t>
            </a:r>
            <a:r>
              <a:rPr lang="it-IT" sz="1400" dirty="0" err="1">
                <a:solidFill>
                  <a:schemeClr val="tx1">
                    <a:lumMod val="65000"/>
                    <a:lumOff val="35000"/>
                  </a:schemeClr>
                </a:solidFill>
                <a:latin typeface="Arial" panose="020B0604020202020204" pitchFamily="34" charset="0"/>
                <a:cs typeface="Arial" panose="020B0604020202020204" pitchFamily="34" charset="0"/>
              </a:rPr>
              <a:t>further</a:t>
            </a:r>
            <a:r>
              <a:rPr lang="it-IT" sz="1400" dirty="0">
                <a:solidFill>
                  <a:schemeClr val="tx1">
                    <a:lumMod val="65000"/>
                    <a:lumOff val="35000"/>
                  </a:schemeClr>
                </a:solidFill>
                <a:latin typeface="Arial" panose="020B0604020202020204" pitchFamily="34" charset="0"/>
                <a:cs typeface="Arial" panose="020B0604020202020204" pitchFamily="34" charset="0"/>
              </a:rPr>
              <a:t> </a:t>
            </a:r>
            <a:r>
              <a:rPr lang="it-IT" sz="1400" dirty="0" err="1">
                <a:solidFill>
                  <a:schemeClr val="tx1">
                    <a:lumMod val="65000"/>
                    <a:lumOff val="35000"/>
                  </a:schemeClr>
                </a:solidFill>
                <a:latin typeface="Arial" panose="020B0604020202020204" pitchFamily="34" charset="0"/>
                <a:cs typeface="Arial" panose="020B0604020202020204" pitchFamily="34" charset="0"/>
              </a:rPr>
              <a:t>two</a:t>
            </a:r>
            <a:r>
              <a:rPr lang="it-IT" sz="1400" dirty="0">
                <a:solidFill>
                  <a:schemeClr val="tx1">
                    <a:lumMod val="65000"/>
                    <a:lumOff val="35000"/>
                  </a:schemeClr>
                </a:solidFill>
                <a:latin typeface="Arial" panose="020B0604020202020204" pitchFamily="34" charset="0"/>
                <a:cs typeface="Arial" panose="020B0604020202020204" pitchFamily="34" charset="0"/>
              </a:rPr>
              <a:t> </a:t>
            </a:r>
            <a:r>
              <a:rPr lang="it-IT" sz="1400" dirty="0" err="1">
                <a:solidFill>
                  <a:schemeClr val="tx1">
                    <a:lumMod val="65000"/>
                    <a:lumOff val="35000"/>
                  </a:schemeClr>
                </a:solidFill>
                <a:latin typeface="Arial" panose="020B0604020202020204" pitchFamily="34" charset="0"/>
                <a:cs typeface="Arial" panose="020B0604020202020204" pitchFamily="34" charset="0"/>
              </a:rPr>
              <a:t>years</a:t>
            </a:r>
            <a:r>
              <a:rPr lang="it-IT" sz="1400" dirty="0">
                <a:solidFill>
                  <a:schemeClr val="tx1">
                    <a:lumMod val="65000"/>
                    <a:lumOff val="35000"/>
                  </a:schemeClr>
                </a:solidFill>
                <a:latin typeface="Arial" panose="020B0604020202020204" pitchFamily="34" charset="0"/>
                <a:cs typeface="Arial" panose="020B0604020202020204" pitchFamily="34" charset="0"/>
              </a:rPr>
              <a:t> 82018 – 2019) for </a:t>
            </a:r>
            <a:r>
              <a:rPr lang="it-IT" sz="1400" dirty="0" err="1">
                <a:solidFill>
                  <a:schemeClr val="tx1">
                    <a:lumMod val="65000"/>
                    <a:lumOff val="35000"/>
                  </a:schemeClr>
                </a:solidFill>
                <a:latin typeface="Arial" panose="020B0604020202020204" pitchFamily="34" charset="0"/>
                <a:cs typeface="Arial" panose="020B0604020202020204" pitchFamily="34" charset="0"/>
              </a:rPr>
              <a:t>another</a:t>
            </a:r>
            <a:r>
              <a:rPr lang="it-IT" sz="1400" dirty="0">
                <a:solidFill>
                  <a:schemeClr val="tx1">
                    <a:lumMod val="65000"/>
                    <a:lumOff val="35000"/>
                  </a:schemeClr>
                </a:solidFill>
                <a:latin typeface="Arial" panose="020B0604020202020204" pitchFamily="34" charset="0"/>
                <a:cs typeface="Arial" panose="020B0604020202020204" pitchFamily="34" charset="0"/>
              </a:rPr>
              <a:t> 1000 </a:t>
            </a:r>
            <a:r>
              <a:rPr lang="it-IT" sz="1400" dirty="0" err="1">
                <a:solidFill>
                  <a:schemeClr val="tx1">
                    <a:lumMod val="65000"/>
                    <a:lumOff val="35000"/>
                  </a:schemeClr>
                </a:solidFill>
                <a:latin typeface="Arial" panose="020B0604020202020204" pitchFamily="34" charset="0"/>
                <a:cs typeface="Arial" panose="020B0604020202020204" pitchFamily="34" charset="0"/>
              </a:rPr>
              <a:t>visas</a:t>
            </a:r>
            <a:r>
              <a:rPr lang="it-IT" sz="1400"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7" name="Rectangle 5"/>
          <p:cNvSpPr>
            <a:spLocks noChangeArrowheads="1"/>
          </p:cNvSpPr>
          <p:nvPr/>
        </p:nvSpPr>
        <p:spPr bwMode="auto">
          <a:xfrm>
            <a:off x="3203848" y="210607"/>
            <a:ext cx="2736304" cy="415498"/>
          </a:xfrm>
          <a:prstGeom prst="rect">
            <a:avLst/>
          </a:prstGeom>
          <a:solidFill>
            <a:srgbClr val="0072A4"/>
          </a:solidFill>
          <a:ln>
            <a:noFill/>
          </a:ln>
          <a:effectLst/>
        </p:spPr>
        <p:txBody>
          <a:bodyPr wrap="square" anchor="ctr">
            <a:spAutoFit/>
          </a:bodyPr>
          <a:lstStyle>
            <a:lvl1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it-IT" altLang="it-IT" sz="2100" dirty="0">
                <a:solidFill>
                  <a:srgbClr val="FBFBFB"/>
                </a:solidFill>
                <a:cs typeface="Times New Roman" panose="02020603050405020304" pitchFamily="18" charset="0"/>
              </a:rPr>
              <a:t>EVOLUTION</a:t>
            </a:r>
          </a:p>
        </p:txBody>
      </p:sp>
    </p:spTree>
    <p:extLst>
      <p:ext uri="{BB962C8B-B14F-4D97-AF65-F5344CB8AC3E}">
        <p14:creationId xmlns:p14="http://schemas.microsoft.com/office/powerpoint/2010/main" val="106562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11" name="Tabella 10"/>
          <p:cNvGraphicFramePr>
            <a:graphicFrameLocks noGrp="1"/>
          </p:cNvGraphicFramePr>
          <p:nvPr>
            <p:extLst>
              <p:ext uri="{D42A27DB-BD31-4B8C-83A1-F6EECF244321}">
                <p14:modId xmlns:p14="http://schemas.microsoft.com/office/powerpoint/2010/main" val="1433036163"/>
              </p:ext>
            </p:extLst>
          </p:nvPr>
        </p:nvGraphicFramePr>
        <p:xfrm>
          <a:off x="755576" y="1484784"/>
          <a:ext cx="7560839" cy="3817703"/>
        </p:xfrm>
        <a:graphic>
          <a:graphicData uri="http://schemas.openxmlformats.org/drawingml/2006/table">
            <a:tbl>
              <a:tblPr firstRow="1" bandRow="1">
                <a:tableStyleId>{7DF18680-E054-41AD-8BC1-D1AEF772440D}</a:tableStyleId>
              </a:tblPr>
              <a:tblGrid>
                <a:gridCol w="3556001">
                  <a:extLst>
                    <a:ext uri="{9D8B030D-6E8A-4147-A177-3AD203B41FA5}">
                      <a16:colId xmlns:a16="http://schemas.microsoft.com/office/drawing/2014/main" val="20000"/>
                    </a:ext>
                  </a:extLst>
                </a:gridCol>
                <a:gridCol w="4004838">
                  <a:extLst>
                    <a:ext uri="{9D8B030D-6E8A-4147-A177-3AD203B41FA5}">
                      <a16:colId xmlns:a16="http://schemas.microsoft.com/office/drawing/2014/main" val="20001"/>
                    </a:ext>
                  </a:extLst>
                </a:gridCol>
              </a:tblGrid>
              <a:tr h="314810">
                <a:tc>
                  <a:txBody>
                    <a:bodyPr/>
                    <a:lstStyle/>
                    <a:p>
                      <a:pPr algn="ctr"/>
                      <a:r>
                        <a:rPr lang="it-IT" sz="1400" dirty="0"/>
                        <a:t>RESETTLEMENT</a:t>
                      </a:r>
                    </a:p>
                  </a:txBody>
                  <a:tcPr marL="68580" marR="68580" marT="34290" marB="34290">
                    <a:solidFill>
                      <a:srgbClr val="0072A4"/>
                    </a:solidFill>
                  </a:tcPr>
                </a:tc>
                <a:tc>
                  <a:txBody>
                    <a:bodyPr/>
                    <a:lstStyle/>
                    <a:p>
                      <a:pPr algn="ctr"/>
                      <a:r>
                        <a:rPr lang="it-IT" sz="1400" dirty="0"/>
                        <a:t>HUMANITARIAN CORRIDORS</a:t>
                      </a:r>
                    </a:p>
                  </a:txBody>
                  <a:tcPr marL="68580" marR="68580" marT="34290" marB="34290">
                    <a:solidFill>
                      <a:srgbClr val="0072A4"/>
                    </a:solidFill>
                  </a:tcPr>
                </a:tc>
                <a:extLst>
                  <a:ext uri="{0D108BD9-81ED-4DB2-BD59-A6C34878D82A}">
                    <a16:rowId xmlns:a16="http://schemas.microsoft.com/office/drawing/2014/main" val="10000"/>
                  </a:ext>
                </a:extLst>
              </a:tr>
              <a:tr h="682899">
                <a:tc>
                  <a:txBody>
                    <a:bodyPr/>
                    <a:lstStyle/>
                    <a:p>
                      <a:pPr algn="just"/>
                      <a:r>
                        <a:rPr lang="it-IT" sz="1000" b="1" dirty="0" err="1">
                          <a:latin typeface="Arial" panose="020B0604020202020204" pitchFamily="34" charset="0"/>
                          <a:cs typeface="Arial" panose="020B0604020202020204" pitchFamily="34" charset="0"/>
                        </a:rPr>
                        <a:t>Refugee</a:t>
                      </a:r>
                      <a:r>
                        <a:rPr lang="it-IT" sz="1000" b="1" dirty="0">
                          <a:latin typeface="Arial" panose="020B0604020202020204" pitchFamily="34" charset="0"/>
                          <a:cs typeface="Arial" panose="020B0604020202020204" pitchFamily="34" charset="0"/>
                        </a:rPr>
                        <a:t> status </a:t>
                      </a:r>
                      <a:r>
                        <a:rPr lang="it-IT" sz="1000" b="1" dirty="0" err="1">
                          <a:latin typeface="Arial" panose="020B0604020202020204" pitchFamily="34" charset="0"/>
                          <a:cs typeface="Arial" panose="020B0604020202020204" pitchFamily="34" charset="0"/>
                        </a:rPr>
                        <a:t>granted</a:t>
                      </a:r>
                      <a:r>
                        <a:rPr lang="it-IT" sz="1000"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upon</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arrival</a:t>
                      </a:r>
                      <a:r>
                        <a:rPr lang="it-IT" sz="1000" b="1" dirty="0">
                          <a:latin typeface="Arial" panose="020B0604020202020204" pitchFamily="34" charset="0"/>
                          <a:cs typeface="Arial" panose="020B0604020202020204" pitchFamily="34" charset="0"/>
                        </a:rPr>
                        <a:t> </a:t>
                      </a:r>
                      <a:r>
                        <a:rPr lang="it-IT" sz="1000" dirty="0" err="1">
                          <a:latin typeface="Arial" panose="020B0604020202020204" pitchFamily="34" charset="0"/>
                          <a:cs typeface="Arial" panose="020B0604020202020204" pitchFamily="34" charset="0"/>
                        </a:rPr>
                        <a:t>within</a:t>
                      </a:r>
                      <a:r>
                        <a:rPr lang="it-IT" sz="1000" dirty="0">
                          <a:latin typeface="Arial" panose="020B0604020202020204" pitchFamily="34" charset="0"/>
                          <a:cs typeface="Arial" panose="020B0604020202020204" pitchFamily="34" charset="0"/>
                        </a:rPr>
                        <a:t> the </a:t>
                      </a:r>
                      <a:r>
                        <a:rPr lang="it-IT" sz="1000" dirty="0" err="1">
                          <a:latin typeface="Arial" panose="020B0604020202020204" pitchFamily="34" charset="0"/>
                          <a:cs typeface="Arial" panose="020B0604020202020204" pitchFamily="34" charset="0"/>
                        </a:rPr>
                        <a:t>receiving</a:t>
                      </a:r>
                      <a:r>
                        <a:rPr lang="it-IT" sz="1000" dirty="0">
                          <a:latin typeface="Arial" panose="020B0604020202020204" pitchFamily="34" charset="0"/>
                          <a:cs typeface="Arial" panose="020B0604020202020204" pitchFamily="34" charset="0"/>
                        </a:rPr>
                        <a:t> country</a:t>
                      </a:r>
                    </a:p>
                  </a:txBody>
                  <a:tcPr marL="68580" marR="68580" marT="34290" marB="34290" anchor="ctr">
                    <a:solidFill>
                      <a:schemeClr val="accent1">
                        <a:lumMod val="40000"/>
                        <a:lumOff val="60000"/>
                      </a:schemeClr>
                    </a:solidFill>
                  </a:tcPr>
                </a:tc>
                <a:tc>
                  <a:txBody>
                    <a:bodyPr/>
                    <a:lstStyle/>
                    <a:p>
                      <a:pPr algn="just"/>
                      <a:r>
                        <a:rPr lang="it-IT" sz="1000" b="1" dirty="0">
                          <a:latin typeface="Arial" panose="020B0604020202020204" pitchFamily="34" charset="0"/>
                          <a:cs typeface="Arial" panose="020B0604020202020204" pitchFamily="34" charset="0"/>
                        </a:rPr>
                        <a:t>Application for</a:t>
                      </a:r>
                      <a:r>
                        <a:rPr lang="it-IT" sz="1000" b="0"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international</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protection</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required</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u</a:t>
                      </a:r>
                      <a:r>
                        <a:rPr lang="it-IT" sz="1000" b="1" baseline="0" dirty="0" err="1">
                          <a:latin typeface="Arial" panose="020B0604020202020204" pitchFamily="34" charset="0"/>
                          <a:cs typeface="Arial" panose="020B0604020202020204" pitchFamily="34" charset="0"/>
                        </a:rPr>
                        <a:t>pon</a:t>
                      </a:r>
                      <a:r>
                        <a:rPr lang="it-IT" sz="1000" b="1" baseline="0" dirty="0">
                          <a:latin typeface="Arial" panose="020B0604020202020204" pitchFamily="34" charset="0"/>
                          <a:cs typeface="Arial" panose="020B0604020202020204" pitchFamily="34" charset="0"/>
                        </a:rPr>
                        <a:t> </a:t>
                      </a:r>
                      <a:r>
                        <a:rPr lang="it-IT" sz="1000" b="1" baseline="0" dirty="0" err="1">
                          <a:latin typeface="Arial" panose="020B0604020202020204" pitchFamily="34" charset="0"/>
                          <a:cs typeface="Arial" panose="020B0604020202020204" pitchFamily="34" charset="0"/>
                        </a:rPr>
                        <a:t>arrival</a:t>
                      </a:r>
                      <a:r>
                        <a:rPr lang="it-IT" sz="1000" b="1" baseline="0" dirty="0">
                          <a:latin typeface="Arial" panose="020B0604020202020204" pitchFamily="34" charset="0"/>
                          <a:cs typeface="Arial" panose="020B0604020202020204" pitchFamily="34" charset="0"/>
                        </a:rPr>
                        <a:t> </a:t>
                      </a:r>
                      <a:r>
                        <a:rPr lang="it-IT" sz="1000" baseline="0" dirty="0">
                          <a:latin typeface="Arial" panose="020B0604020202020204" pitchFamily="34" charset="0"/>
                          <a:cs typeface="Arial" panose="020B0604020202020204" pitchFamily="34" charset="0"/>
                        </a:rPr>
                        <a:t>in the </a:t>
                      </a:r>
                      <a:r>
                        <a:rPr lang="it-IT" sz="1000" baseline="0" dirty="0" err="1">
                          <a:latin typeface="Arial" panose="020B0604020202020204" pitchFamily="34" charset="0"/>
                          <a:cs typeface="Arial" panose="020B0604020202020204" pitchFamily="34" charset="0"/>
                        </a:rPr>
                        <a:t>receiving</a:t>
                      </a:r>
                      <a:r>
                        <a:rPr lang="it-IT" sz="1000" baseline="0" dirty="0">
                          <a:latin typeface="Arial" panose="020B0604020202020204" pitchFamily="34" charset="0"/>
                          <a:cs typeface="Arial" panose="020B0604020202020204" pitchFamily="34" charset="0"/>
                        </a:rPr>
                        <a:t> country and </a:t>
                      </a:r>
                      <a:r>
                        <a:rPr lang="it-IT" sz="1000" baseline="0" dirty="0" err="1">
                          <a:latin typeface="Arial" panose="020B0604020202020204" pitchFamily="34" charset="0"/>
                          <a:cs typeface="Arial" panose="020B0604020202020204" pitchFamily="34" charset="0"/>
                        </a:rPr>
                        <a:t>processed</a:t>
                      </a:r>
                      <a:r>
                        <a:rPr lang="it-IT" sz="1000" baseline="0" dirty="0">
                          <a:latin typeface="Arial" panose="020B0604020202020204" pitchFamily="34" charset="0"/>
                          <a:cs typeface="Arial" panose="020B0604020202020204" pitchFamily="34" charset="0"/>
                        </a:rPr>
                        <a:t> in </a:t>
                      </a:r>
                      <a:r>
                        <a:rPr lang="it-IT" sz="1000" baseline="0" dirty="0" err="1">
                          <a:latin typeface="Arial" panose="020B0604020202020204" pitchFamily="34" charset="0"/>
                          <a:cs typeface="Arial" panose="020B0604020202020204" pitchFamily="34" charset="0"/>
                        </a:rPr>
                        <a:t>same</a:t>
                      </a:r>
                      <a:r>
                        <a:rPr lang="it-IT" sz="1000" baseline="0" dirty="0">
                          <a:latin typeface="Arial" panose="020B0604020202020204" pitchFamily="34" charset="0"/>
                          <a:cs typeface="Arial" panose="020B0604020202020204" pitchFamily="34" charset="0"/>
                        </a:rPr>
                        <a:t> way </a:t>
                      </a:r>
                      <a:r>
                        <a:rPr lang="it-IT" sz="1000" baseline="0" dirty="0" err="1">
                          <a:latin typeface="Arial" panose="020B0604020202020204" pitchFamily="34" charset="0"/>
                          <a:cs typeface="Arial" panose="020B0604020202020204" pitchFamily="34" charset="0"/>
                        </a:rPr>
                        <a:t>as</a:t>
                      </a:r>
                      <a:r>
                        <a:rPr lang="it-IT" sz="1000" baseline="0" dirty="0">
                          <a:latin typeface="Arial" panose="020B0604020202020204" pitchFamily="34" charset="0"/>
                          <a:cs typeface="Arial" panose="020B0604020202020204" pitchFamily="34" charset="0"/>
                        </a:rPr>
                        <a:t> for </a:t>
                      </a:r>
                      <a:r>
                        <a:rPr lang="it-IT" sz="1000" baseline="0" dirty="0" err="1">
                          <a:latin typeface="Arial" panose="020B0604020202020204" pitchFamily="34" charset="0"/>
                          <a:cs typeface="Arial" panose="020B0604020202020204" pitchFamily="34" charset="0"/>
                        </a:rPr>
                        <a:t>every</a:t>
                      </a:r>
                      <a:r>
                        <a:rPr lang="it-IT" sz="1000" baseline="0" dirty="0">
                          <a:latin typeface="Arial" panose="020B0604020202020204" pitchFamily="34" charset="0"/>
                          <a:cs typeface="Arial" panose="020B0604020202020204" pitchFamily="34" charset="0"/>
                        </a:rPr>
                        <a:t> </a:t>
                      </a:r>
                      <a:r>
                        <a:rPr lang="it-IT" sz="1000" baseline="0" dirty="0" err="1">
                          <a:latin typeface="Arial" panose="020B0604020202020204" pitchFamily="34" charset="0"/>
                          <a:cs typeface="Arial" panose="020B0604020202020204" pitchFamily="34" charset="0"/>
                        </a:rPr>
                        <a:t>asylum</a:t>
                      </a:r>
                      <a:r>
                        <a:rPr lang="it-IT" sz="1000" baseline="0" dirty="0">
                          <a:latin typeface="Arial" panose="020B0604020202020204" pitchFamily="34" charset="0"/>
                          <a:cs typeface="Arial" panose="020B0604020202020204" pitchFamily="34" charset="0"/>
                        </a:rPr>
                        <a:t> </a:t>
                      </a:r>
                      <a:r>
                        <a:rPr lang="it-IT" sz="1000" baseline="0" dirty="0" err="1">
                          <a:latin typeface="Arial" panose="020B0604020202020204" pitchFamily="34" charset="0"/>
                          <a:cs typeface="Arial" panose="020B0604020202020204" pitchFamily="34" charset="0"/>
                        </a:rPr>
                        <a:t>seeker</a:t>
                      </a:r>
                      <a:endParaRPr lang="it-IT" sz="1000" baseline="0" dirty="0">
                        <a:latin typeface="Arial" panose="020B0604020202020204" pitchFamily="34" charset="0"/>
                        <a:cs typeface="Arial" panose="020B0604020202020204" pitchFamily="34" charset="0"/>
                      </a:endParaRPr>
                    </a:p>
                    <a:p>
                      <a:pPr algn="just"/>
                      <a:endParaRPr lang="it-IT" sz="1000" dirty="0">
                        <a:latin typeface="Arial" panose="020B0604020202020204" pitchFamily="34" charset="0"/>
                        <a:cs typeface="Arial" panose="020B0604020202020204" pitchFamily="34" charset="0"/>
                      </a:endParaRP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0001"/>
                  </a:ext>
                </a:extLst>
              </a:tr>
              <a:tr h="436608">
                <a:tc>
                  <a:txBody>
                    <a:bodyPr/>
                    <a:lstStyle/>
                    <a:p>
                      <a:pPr algn="just"/>
                      <a:r>
                        <a:rPr lang="it-IT" sz="1000" dirty="0" err="1">
                          <a:latin typeface="Arial" panose="020B0604020202020204" pitchFamily="34" charset="0"/>
                          <a:cs typeface="Arial" panose="020B0604020202020204" pitchFamily="34" charset="0"/>
                        </a:rPr>
                        <a:t>Beneficiaries</a:t>
                      </a:r>
                      <a:r>
                        <a:rPr lang="it-IT" sz="1000" dirty="0">
                          <a:latin typeface="Arial" panose="020B0604020202020204" pitchFamily="34" charset="0"/>
                          <a:cs typeface="Arial" panose="020B0604020202020204" pitchFamily="34" charset="0"/>
                        </a:rPr>
                        <a:t> must </a:t>
                      </a:r>
                      <a:r>
                        <a:rPr lang="it-IT" sz="1000" b="0" dirty="0" err="1">
                          <a:latin typeface="Arial" panose="020B0604020202020204" pitchFamily="34" charset="0"/>
                          <a:cs typeface="Arial" panose="020B0604020202020204" pitchFamily="34" charset="0"/>
                        </a:rPr>
                        <a:t>fall</a:t>
                      </a:r>
                      <a:r>
                        <a:rPr lang="it-IT" sz="1000" b="1" dirty="0">
                          <a:latin typeface="Arial" panose="020B0604020202020204" pitchFamily="34" charset="0"/>
                          <a:cs typeface="Arial" panose="020B0604020202020204" pitchFamily="34" charset="0"/>
                        </a:rPr>
                        <a:t> under </a:t>
                      </a:r>
                      <a:r>
                        <a:rPr lang="it-IT" sz="1000" b="1" dirty="0" err="1">
                          <a:latin typeface="Arial" panose="020B0604020202020204" pitchFamily="34" charset="0"/>
                          <a:cs typeface="Arial" panose="020B0604020202020204" pitchFamily="34" charset="0"/>
                        </a:rPr>
                        <a:t>UNHCR’s</a:t>
                      </a:r>
                      <a:r>
                        <a:rPr lang="it-IT" sz="1000" b="1" dirty="0">
                          <a:latin typeface="Arial" panose="020B0604020202020204" pitchFamily="34" charset="0"/>
                          <a:cs typeface="Arial" panose="020B0604020202020204" pitchFamily="34" charset="0"/>
                        </a:rPr>
                        <a:t> mandate</a:t>
                      </a:r>
                      <a:endParaRPr lang="it-IT" sz="1000" dirty="0">
                        <a:latin typeface="Arial" panose="020B0604020202020204" pitchFamily="34" charset="0"/>
                        <a:cs typeface="Arial" panose="020B0604020202020204" pitchFamily="34" charset="0"/>
                      </a:endParaRPr>
                    </a:p>
                    <a:p>
                      <a:pPr algn="just"/>
                      <a:endParaRPr lang="it-IT" sz="1000" dirty="0">
                        <a:latin typeface="Arial" panose="020B0604020202020204" pitchFamily="34" charset="0"/>
                        <a:cs typeface="Arial" panose="020B0604020202020204" pitchFamily="34" charset="0"/>
                      </a:endParaRPr>
                    </a:p>
                  </a:txBody>
                  <a:tcPr marL="68580" marR="68580" marT="34290" marB="34290" anchor="ctr"/>
                </a:tc>
                <a:tc>
                  <a:txBody>
                    <a:bodyPr/>
                    <a:lstStyle/>
                    <a:p>
                      <a:pPr algn="just"/>
                      <a:r>
                        <a:rPr lang="it-IT" sz="1000" dirty="0" err="1">
                          <a:latin typeface="Arial" panose="020B0604020202020204" pitchFamily="34" charset="0"/>
                          <a:cs typeface="Arial" panose="020B0604020202020204" pitchFamily="34" charset="0"/>
                        </a:rPr>
                        <a:t>Beneficiaries</a:t>
                      </a:r>
                      <a:r>
                        <a:rPr lang="it-IT" sz="1000" baseline="0" dirty="0">
                          <a:latin typeface="Arial" panose="020B0604020202020204" pitchFamily="34" charset="0"/>
                          <a:cs typeface="Arial" panose="020B0604020202020204" pitchFamily="34" charset="0"/>
                        </a:rPr>
                        <a:t> </a:t>
                      </a:r>
                      <a:r>
                        <a:rPr lang="it-IT" sz="1000" b="1" baseline="0" dirty="0" err="1">
                          <a:latin typeface="Arial" panose="020B0604020202020204" pitchFamily="34" charset="0"/>
                          <a:cs typeface="Arial" panose="020B0604020202020204" pitchFamily="34" charset="0"/>
                        </a:rPr>
                        <a:t>need</a:t>
                      </a:r>
                      <a:r>
                        <a:rPr lang="it-IT" sz="1000" b="0" baseline="0" dirty="0">
                          <a:latin typeface="Arial" panose="020B0604020202020204" pitchFamily="34" charset="0"/>
                          <a:cs typeface="Arial" panose="020B0604020202020204" pitchFamily="34" charset="0"/>
                        </a:rPr>
                        <a:t> </a:t>
                      </a:r>
                      <a:r>
                        <a:rPr lang="it-IT" sz="1000" b="1" baseline="0" dirty="0" err="1">
                          <a:latin typeface="Arial" panose="020B0604020202020204" pitchFamily="34" charset="0"/>
                          <a:cs typeface="Arial" panose="020B0604020202020204" pitchFamily="34" charset="0"/>
                        </a:rPr>
                        <a:t>not</a:t>
                      </a:r>
                      <a:r>
                        <a:rPr lang="it-IT" sz="1000" b="0" baseline="0" dirty="0">
                          <a:latin typeface="Arial" panose="020B0604020202020204" pitchFamily="34" charset="0"/>
                          <a:cs typeface="Arial" panose="020B0604020202020204" pitchFamily="34" charset="0"/>
                        </a:rPr>
                        <a:t> </a:t>
                      </a:r>
                      <a:r>
                        <a:rPr lang="it-IT" sz="1000" b="0" baseline="0" dirty="0" err="1">
                          <a:latin typeface="Arial" panose="020B0604020202020204" pitchFamily="34" charset="0"/>
                          <a:cs typeface="Arial" panose="020B0604020202020204" pitchFamily="34" charset="0"/>
                        </a:rPr>
                        <a:t>fall</a:t>
                      </a:r>
                      <a:r>
                        <a:rPr lang="it-IT" sz="1000" b="0" baseline="0" dirty="0">
                          <a:latin typeface="Arial" panose="020B0604020202020204" pitchFamily="34" charset="0"/>
                          <a:cs typeface="Arial" panose="020B0604020202020204" pitchFamily="34" charset="0"/>
                        </a:rPr>
                        <a:t> </a:t>
                      </a:r>
                      <a:r>
                        <a:rPr lang="it-IT" sz="1000" b="1" baseline="0" dirty="0">
                          <a:latin typeface="Arial" panose="020B0604020202020204" pitchFamily="34" charset="0"/>
                          <a:cs typeface="Arial" panose="020B0604020202020204" pitchFamily="34" charset="0"/>
                        </a:rPr>
                        <a:t>under </a:t>
                      </a:r>
                      <a:r>
                        <a:rPr lang="it-IT" sz="1000" b="1" baseline="0" dirty="0" err="1">
                          <a:latin typeface="Arial" panose="020B0604020202020204" pitchFamily="34" charset="0"/>
                          <a:cs typeface="Arial" panose="020B0604020202020204" pitchFamily="34" charset="0"/>
                        </a:rPr>
                        <a:t>UNHCR’s</a:t>
                      </a:r>
                      <a:r>
                        <a:rPr lang="it-IT" sz="1000" b="1" baseline="0" dirty="0">
                          <a:latin typeface="Arial" panose="020B0604020202020204" pitchFamily="34" charset="0"/>
                          <a:cs typeface="Arial" panose="020B0604020202020204" pitchFamily="34" charset="0"/>
                        </a:rPr>
                        <a:t> mandate</a:t>
                      </a:r>
                      <a:endParaRPr lang="it-IT" sz="10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2"/>
                  </a:ext>
                </a:extLst>
              </a:tr>
              <a:tr h="806046">
                <a:tc>
                  <a:txBody>
                    <a:bodyPr/>
                    <a:lstStyle/>
                    <a:p>
                      <a:pPr algn="just"/>
                      <a:r>
                        <a:rPr lang="it-IT" sz="1000" dirty="0" err="1">
                          <a:latin typeface="Arial" panose="020B0604020202020204" pitchFamily="34" charset="0"/>
                          <a:cs typeface="Arial" panose="020B0604020202020204" pitchFamily="34" charset="0"/>
                        </a:rPr>
                        <a:t>Beneficiaries</a:t>
                      </a:r>
                      <a:r>
                        <a:rPr lang="it-IT" sz="1000" dirty="0">
                          <a:latin typeface="Arial" panose="020B0604020202020204" pitchFamily="34" charset="0"/>
                          <a:cs typeface="Arial" panose="020B0604020202020204" pitchFamily="34" charset="0"/>
                        </a:rPr>
                        <a:t> </a:t>
                      </a:r>
                      <a:r>
                        <a:rPr lang="it-IT" sz="1000" dirty="0" err="1">
                          <a:latin typeface="Arial" panose="020B0604020202020204" pitchFamily="34" charset="0"/>
                          <a:cs typeface="Arial" panose="020B0604020202020204" pitchFamily="34" charset="0"/>
                        </a:rPr>
                        <a:t>identified</a:t>
                      </a:r>
                      <a:r>
                        <a:rPr lang="it-IT" sz="1000" dirty="0">
                          <a:latin typeface="Arial" panose="020B0604020202020204" pitchFamily="34" charset="0"/>
                          <a:cs typeface="Arial" panose="020B0604020202020204" pitchFamily="34" charset="0"/>
                        </a:rPr>
                        <a:t> </a:t>
                      </a:r>
                      <a:r>
                        <a:rPr lang="it-IT" sz="1000" b="1" dirty="0">
                          <a:latin typeface="Arial" panose="020B0604020202020204" pitchFamily="34" charset="0"/>
                          <a:cs typeface="Arial" panose="020B0604020202020204" pitchFamily="34" charset="0"/>
                        </a:rPr>
                        <a:t>in</a:t>
                      </a:r>
                      <a:r>
                        <a:rPr lang="it-IT" sz="1000" b="1" baseline="0" dirty="0">
                          <a:latin typeface="Arial" panose="020B0604020202020204" pitchFamily="34" charset="0"/>
                          <a:cs typeface="Arial" panose="020B0604020202020204" pitchFamily="34" charset="0"/>
                        </a:rPr>
                        <a:t> </a:t>
                      </a:r>
                      <a:r>
                        <a:rPr lang="it-IT" sz="1000" b="1" baseline="0" dirty="0" err="1">
                          <a:latin typeface="Arial" panose="020B0604020202020204" pitchFamily="34" charset="0"/>
                          <a:cs typeface="Arial" panose="020B0604020202020204" pitchFamily="34" charset="0"/>
                        </a:rPr>
                        <a:t>accordance</a:t>
                      </a:r>
                      <a:r>
                        <a:rPr lang="it-IT" sz="1000" b="1" dirty="0">
                          <a:latin typeface="Arial" panose="020B0604020202020204" pitchFamily="34" charset="0"/>
                          <a:cs typeface="Arial" panose="020B0604020202020204" pitchFamily="34" charset="0"/>
                        </a:rPr>
                        <a:t> with</a:t>
                      </a:r>
                      <a:r>
                        <a:rPr lang="it-IT" sz="1000" b="1" baseline="0" dirty="0">
                          <a:latin typeface="Arial" panose="020B0604020202020204" pitchFamily="34" charset="0"/>
                          <a:cs typeface="Arial" panose="020B0604020202020204" pitchFamily="34" charset="0"/>
                        </a:rPr>
                        <a:t> </a:t>
                      </a:r>
                      <a:r>
                        <a:rPr lang="it-IT" sz="1000" b="1" dirty="0">
                          <a:latin typeface="Arial" panose="020B0604020202020204" pitchFamily="34" charset="0"/>
                          <a:cs typeface="Arial" panose="020B0604020202020204" pitchFamily="34" charset="0"/>
                        </a:rPr>
                        <a:t>1951</a:t>
                      </a:r>
                      <a:r>
                        <a:rPr lang="it-IT" sz="1000" b="1" baseline="0" dirty="0">
                          <a:latin typeface="Arial" panose="020B0604020202020204" pitchFamily="34" charset="0"/>
                          <a:cs typeface="Arial" panose="020B0604020202020204" pitchFamily="34" charset="0"/>
                        </a:rPr>
                        <a:t> </a:t>
                      </a:r>
                      <a:r>
                        <a:rPr lang="it-IT" sz="1000" b="1" dirty="0">
                          <a:latin typeface="Arial" panose="020B0604020202020204" pitchFamily="34" charset="0"/>
                          <a:cs typeface="Arial" panose="020B0604020202020204" pitchFamily="34" charset="0"/>
                        </a:rPr>
                        <a:t>Convention </a:t>
                      </a:r>
                      <a:r>
                        <a:rPr lang="it-IT" sz="1000" b="1" dirty="0" err="1">
                          <a:latin typeface="Arial" panose="020B0604020202020204" pitchFamily="34" charset="0"/>
                          <a:cs typeface="Arial" panose="020B0604020202020204" pitchFamily="34" charset="0"/>
                        </a:rPr>
                        <a:t>criteria</a:t>
                      </a:r>
                      <a:r>
                        <a:rPr lang="it-IT" sz="1000" dirty="0">
                          <a:latin typeface="Arial" panose="020B0604020202020204" pitchFamily="34" charset="0"/>
                          <a:cs typeface="Arial" panose="020B0604020202020204" pitchFamily="34" charset="0"/>
                        </a:rPr>
                        <a:t>  </a:t>
                      </a:r>
                      <a:r>
                        <a:rPr lang="en-US" sz="1000" u="none" strike="noStrike" kern="1200" baseline="0" dirty="0">
                          <a:latin typeface="Arial" panose="020B0604020202020204" pitchFamily="34" charset="0"/>
                          <a:cs typeface="Arial" panose="020B0604020202020204" pitchFamily="34" charset="0"/>
                        </a:rPr>
                        <a:t>or broader refugee definition under </a:t>
                      </a:r>
                      <a:r>
                        <a:rPr lang="it-IT" sz="1000" u="none" strike="noStrike" kern="1200" baseline="0" dirty="0" err="1">
                          <a:latin typeface="Arial" panose="020B0604020202020204" pitchFamily="34" charset="0"/>
                          <a:cs typeface="Arial" panose="020B0604020202020204" pitchFamily="34" charset="0"/>
                        </a:rPr>
                        <a:t>UNHCR’s</a:t>
                      </a:r>
                      <a:r>
                        <a:rPr lang="it-IT" sz="1000" u="none" strike="noStrike" kern="1200" baseline="0" dirty="0">
                          <a:latin typeface="Arial" panose="020B0604020202020204" pitchFamily="34" charset="0"/>
                          <a:cs typeface="Arial" panose="020B0604020202020204" pitchFamily="34" charset="0"/>
                        </a:rPr>
                        <a:t> mandate</a:t>
                      </a:r>
                      <a:endParaRPr lang="it-IT" sz="1000" dirty="0">
                        <a:latin typeface="Arial" panose="020B0604020202020204" pitchFamily="34" charset="0"/>
                        <a:cs typeface="Arial" panose="020B0604020202020204" pitchFamily="34" charset="0"/>
                      </a:endParaRPr>
                    </a:p>
                    <a:p>
                      <a:pPr algn="just"/>
                      <a:endParaRPr lang="it-IT" sz="1000" dirty="0">
                        <a:latin typeface="Arial" panose="020B0604020202020204" pitchFamily="34" charset="0"/>
                        <a:cs typeface="Arial" panose="020B0604020202020204" pitchFamily="34" charset="0"/>
                      </a:endParaRPr>
                    </a:p>
                  </a:txBody>
                  <a:tcPr marL="68580" marR="68580" marT="34290" marB="34290" anchor="ctr">
                    <a:solidFill>
                      <a:schemeClr val="accent1">
                        <a:lumMod val="40000"/>
                        <a:lumOff val="60000"/>
                      </a:schemeClr>
                    </a:solidFill>
                  </a:tcPr>
                </a:tc>
                <a:tc>
                  <a:txBody>
                    <a:bodyPr/>
                    <a:lstStyle/>
                    <a:p>
                      <a:pPr algn="just"/>
                      <a:r>
                        <a:rPr lang="it-IT" sz="1000" dirty="0" err="1">
                          <a:latin typeface="Arial" panose="020B0604020202020204" pitchFamily="34" charset="0"/>
                          <a:cs typeface="Arial" panose="020B0604020202020204" pitchFamily="34" charset="0"/>
                        </a:rPr>
                        <a:t>Beneficiaries</a:t>
                      </a:r>
                      <a:r>
                        <a:rPr lang="it-IT" sz="1000" dirty="0">
                          <a:latin typeface="Arial" panose="020B0604020202020204" pitchFamily="34" charset="0"/>
                          <a:cs typeface="Arial" panose="020B0604020202020204" pitchFamily="34" charset="0"/>
                        </a:rPr>
                        <a:t> </a:t>
                      </a:r>
                      <a:r>
                        <a:rPr lang="it-IT" sz="1000" dirty="0" err="1">
                          <a:latin typeface="Arial" panose="020B0604020202020204" pitchFamily="34" charset="0"/>
                          <a:cs typeface="Arial" panose="020B0604020202020204" pitchFamily="34" charset="0"/>
                        </a:rPr>
                        <a:t>identified</a:t>
                      </a:r>
                      <a:r>
                        <a:rPr lang="it-IT" sz="1000" dirty="0">
                          <a:latin typeface="Arial" panose="020B0604020202020204" pitchFamily="34" charset="0"/>
                          <a:cs typeface="Arial" panose="020B0604020202020204" pitchFamily="34" charset="0"/>
                        </a:rPr>
                        <a:t> on </a:t>
                      </a:r>
                      <a:r>
                        <a:rPr lang="it-IT" sz="1000" dirty="0" err="1">
                          <a:latin typeface="Arial" panose="020B0604020202020204" pitchFamily="34" charset="0"/>
                          <a:cs typeface="Arial" panose="020B0604020202020204" pitchFamily="34" charset="0"/>
                        </a:rPr>
                        <a:t>basis</a:t>
                      </a:r>
                      <a:r>
                        <a:rPr lang="it-IT" sz="1000" dirty="0">
                          <a:latin typeface="Arial" panose="020B0604020202020204" pitchFamily="34" charset="0"/>
                          <a:cs typeface="Arial" panose="020B0604020202020204" pitchFamily="34" charset="0"/>
                        </a:rPr>
                        <a:t> of </a:t>
                      </a:r>
                      <a:r>
                        <a:rPr lang="it-IT" sz="1000" b="1" baseline="0" dirty="0" err="1">
                          <a:latin typeface="Arial" panose="020B0604020202020204" pitchFamily="34" charset="0"/>
                          <a:cs typeface="Arial" panose="020B0604020202020204" pitchFamily="34" charset="0"/>
                        </a:rPr>
                        <a:t>vulnerability</a:t>
                      </a:r>
                      <a:r>
                        <a:rPr lang="it-IT" sz="1000" b="1" baseline="0" dirty="0">
                          <a:latin typeface="Arial" panose="020B0604020202020204" pitchFamily="34" charset="0"/>
                          <a:cs typeface="Arial" panose="020B0604020202020204" pitchFamily="34" charset="0"/>
                        </a:rPr>
                        <a:t> </a:t>
                      </a:r>
                      <a:r>
                        <a:rPr lang="it-IT" sz="1000" b="1" baseline="0" dirty="0" err="1">
                          <a:latin typeface="Arial" panose="020B0604020202020204" pitchFamily="34" charset="0"/>
                          <a:cs typeface="Arial" panose="020B0604020202020204" pitchFamily="34" charset="0"/>
                        </a:rPr>
                        <a:t>criteria</a:t>
                      </a:r>
                      <a:r>
                        <a:rPr lang="it-IT" sz="1000" b="1" baseline="0" dirty="0">
                          <a:latin typeface="Arial" panose="020B0604020202020204" pitchFamily="34" charset="0"/>
                          <a:cs typeface="Arial" panose="020B0604020202020204" pitchFamily="34" charset="0"/>
                        </a:rPr>
                        <a:t> </a:t>
                      </a:r>
                      <a:r>
                        <a:rPr lang="it-IT" sz="1000" baseline="0" dirty="0">
                          <a:latin typeface="Arial" panose="020B0604020202020204" pitchFamily="34" charset="0"/>
                          <a:cs typeface="Arial" panose="020B0604020202020204" pitchFamily="34" charset="0"/>
                        </a:rPr>
                        <a:t>and in-</a:t>
                      </a:r>
                      <a:r>
                        <a:rPr lang="it-IT" sz="1000" baseline="0" dirty="0" err="1">
                          <a:latin typeface="Arial" panose="020B0604020202020204" pitchFamily="34" charset="0"/>
                          <a:cs typeface="Arial" panose="020B0604020202020204" pitchFamily="34" charset="0"/>
                        </a:rPr>
                        <a:t>depth</a:t>
                      </a:r>
                      <a:r>
                        <a:rPr lang="it-IT" sz="1000" baseline="0" dirty="0">
                          <a:latin typeface="Arial" panose="020B0604020202020204" pitchFamily="34" charset="0"/>
                          <a:cs typeface="Arial" panose="020B0604020202020204" pitchFamily="34" charset="0"/>
                        </a:rPr>
                        <a:t> </a:t>
                      </a:r>
                      <a:r>
                        <a:rPr lang="it-IT" sz="1000" b="1" baseline="0" dirty="0" err="1">
                          <a:latin typeface="Arial" panose="020B0604020202020204" pitchFamily="34" charset="0"/>
                          <a:cs typeface="Arial" panose="020B0604020202020204" pitchFamily="34" charset="0"/>
                        </a:rPr>
                        <a:t>assessment</a:t>
                      </a:r>
                      <a:r>
                        <a:rPr lang="it-IT" sz="1000" b="1" baseline="0" dirty="0">
                          <a:latin typeface="Arial" panose="020B0604020202020204" pitchFamily="34" charset="0"/>
                          <a:cs typeface="Arial" panose="020B0604020202020204" pitchFamily="34" charset="0"/>
                        </a:rPr>
                        <a:t> of </a:t>
                      </a:r>
                      <a:r>
                        <a:rPr lang="it-IT" sz="1000" b="1" baseline="0" dirty="0" err="1">
                          <a:latin typeface="Arial" panose="020B0604020202020204" pitchFamily="34" charset="0"/>
                          <a:cs typeface="Arial" panose="020B0604020202020204" pitchFamily="34" charset="0"/>
                        </a:rPr>
                        <a:t>individual</a:t>
                      </a:r>
                      <a:r>
                        <a:rPr lang="it-IT" sz="1000" b="1" baseline="0" dirty="0">
                          <a:latin typeface="Arial" panose="020B0604020202020204" pitchFamily="34" charset="0"/>
                          <a:cs typeface="Arial" panose="020B0604020202020204" pitchFamily="34" charset="0"/>
                        </a:rPr>
                        <a:t>, personal and </a:t>
                      </a:r>
                      <a:r>
                        <a:rPr lang="it-IT" sz="1000" b="1" baseline="0" dirty="0" err="1">
                          <a:latin typeface="Arial" panose="020B0604020202020204" pitchFamily="34" charset="0"/>
                          <a:cs typeface="Arial" panose="020B0604020202020204" pitchFamily="34" charset="0"/>
                        </a:rPr>
                        <a:t>situational</a:t>
                      </a:r>
                      <a:r>
                        <a:rPr lang="it-IT" sz="1000" b="1" baseline="0" dirty="0">
                          <a:latin typeface="Arial" panose="020B0604020202020204" pitchFamily="34" charset="0"/>
                          <a:cs typeface="Arial" panose="020B0604020202020204" pitchFamily="34" charset="0"/>
                        </a:rPr>
                        <a:t> </a:t>
                      </a:r>
                      <a:r>
                        <a:rPr lang="it-IT" sz="1000" b="1" baseline="0" dirty="0" err="1">
                          <a:latin typeface="Arial" panose="020B0604020202020204" pitchFamily="34" charset="0"/>
                          <a:cs typeface="Arial" panose="020B0604020202020204" pitchFamily="34" charset="0"/>
                        </a:rPr>
                        <a:t>circumstances</a:t>
                      </a:r>
                      <a:endParaRPr lang="it-IT" sz="1000" dirty="0">
                        <a:latin typeface="Arial" panose="020B0604020202020204" pitchFamily="34" charset="0"/>
                        <a:cs typeface="Arial" panose="020B0604020202020204" pitchFamily="34" charset="0"/>
                      </a:endParaRP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0003"/>
                  </a:ext>
                </a:extLst>
              </a:tr>
              <a:tr h="373077">
                <a:tc>
                  <a:txBody>
                    <a:bodyPr/>
                    <a:lstStyle/>
                    <a:p>
                      <a:pPr algn="just"/>
                      <a:r>
                        <a:rPr lang="it-IT" sz="1000" b="0" dirty="0" err="1">
                          <a:latin typeface="Arial" panose="020B0604020202020204" pitchFamily="34" charset="0"/>
                          <a:cs typeface="Arial" panose="020B0604020202020204" pitchFamily="34" charset="0"/>
                        </a:rPr>
                        <a:t>Funded</a:t>
                      </a:r>
                      <a:r>
                        <a:rPr lang="it-IT" sz="1000" b="0" baseline="0" dirty="0">
                          <a:latin typeface="Arial" panose="020B0604020202020204" pitchFamily="34" charset="0"/>
                          <a:cs typeface="Arial" panose="020B0604020202020204" pitchFamily="34" charset="0"/>
                        </a:rPr>
                        <a:t> by </a:t>
                      </a:r>
                      <a:r>
                        <a:rPr lang="it-IT" sz="1000" b="1" baseline="0" dirty="0">
                          <a:latin typeface="Arial" panose="020B0604020202020204" pitchFamily="34" charset="0"/>
                          <a:cs typeface="Arial" panose="020B0604020202020204" pitchFamily="34" charset="0"/>
                        </a:rPr>
                        <a:t>EU</a:t>
                      </a:r>
                      <a:endParaRPr lang="it-IT" sz="1000" b="0" dirty="0">
                        <a:latin typeface="Arial" panose="020B0604020202020204" pitchFamily="34" charset="0"/>
                        <a:cs typeface="Arial" panose="020B0604020202020204" pitchFamily="34" charset="0"/>
                      </a:endParaRPr>
                    </a:p>
                  </a:txBody>
                  <a:tcPr marL="68580" marR="68580" marT="34290" marB="34290" anchor="ctr"/>
                </a:tc>
                <a:tc>
                  <a:txBody>
                    <a:bodyPr/>
                    <a:lstStyle/>
                    <a:p>
                      <a:pPr algn="just"/>
                      <a:r>
                        <a:rPr lang="en-US" sz="1000" dirty="0">
                          <a:latin typeface="Arial" panose="020B0604020202020204" pitchFamily="34" charset="0"/>
                          <a:cs typeface="Arial" panose="020B0604020202020204" pitchFamily="34" charset="0"/>
                        </a:rPr>
                        <a:t>Funded by “</a:t>
                      </a:r>
                      <a:r>
                        <a:rPr lang="en-US" sz="1000" b="1" dirty="0">
                          <a:latin typeface="Arial" panose="020B0604020202020204" pitchFamily="34" charset="0"/>
                          <a:cs typeface="Arial" panose="020B0604020202020204" pitchFamily="34" charset="0"/>
                        </a:rPr>
                        <a:t>8 x 1000” system of the Waldensian and Methodist churches</a:t>
                      </a:r>
                      <a:endParaRPr lang="it-IT" sz="10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4"/>
                  </a:ext>
                </a:extLst>
              </a:tr>
              <a:tr h="373077">
                <a:tc>
                  <a:txBody>
                    <a:bodyPr/>
                    <a:lstStyle/>
                    <a:p>
                      <a:pPr algn="just"/>
                      <a:r>
                        <a:rPr lang="it-IT" sz="1000" dirty="0" err="1">
                          <a:latin typeface="Arial" panose="020B0604020202020204" pitchFamily="34" charset="0"/>
                          <a:cs typeface="Arial" panose="020B0604020202020204" pitchFamily="34" charset="0"/>
                        </a:rPr>
                        <a:t>Beneficiaries</a:t>
                      </a:r>
                      <a:r>
                        <a:rPr lang="it-IT" sz="1000" dirty="0">
                          <a:latin typeface="Arial" panose="020B0604020202020204" pitchFamily="34" charset="0"/>
                          <a:cs typeface="Arial" panose="020B0604020202020204" pitchFamily="34" charset="0"/>
                        </a:rPr>
                        <a:t>’ </a:t>
                      </a:r>
                      <a:r>
                        <a:rPr lang="it-IT" sz="1000" b="1" dirty="0">
                          <a:latin typeface="Arial" panose="020B0604020202020204" pitchFamily="34" charset="0"/>
                          <a:cs typeface="Arial" panose="020B0604020202020204" pitchFamily="34" charset="0"/>
                        </a:rPr>
                        <a:t>first reception </a:t>
                      </a:r>
                      <a:r>
                        <a:rPr lang="it-IT" sz="1000" b="0" dirty="0" err="1">
                          <a:latin typeface="Arial" panose="020B0604020202020204" pitchFamily="34" charset="0"/>
                          <a:cs typeface="Arial" panose="020B0604020202020204" pitchFamily="34" charset="0"/>
                        </a:rPr>
                        <a:t>borne</a:t>
                      </a:r>
                      <a:r>
                        <a:rPr lang="it-IT" sz="1000" dirty="0">
                          <a:latin typeface="Arial" panose="020B0604020202020204" pitchFamily="34" charset="0"/>
                          <a:cs typeface="Arial" panose="020B0604020202020204" pitchFamily="34" charset="0"/>
                        </a:rPr>
                        <a:t> by </a:t>
                      </a:r>
                      <a:r>
                        <a:rPr lang="it-IT" sz="1000" b="1" dirty="0" err="1">
                          <a:latin typeface="Arial" panose="020B0604020202020204" pitchFamily="34" charset="0"/>
                          <a:cs typeface="Arial" panose="020B0604020202020204" pitchFamily="34" charset="0"/>
                        </a:rPr>
                        <a:t>national</a:t>
                      </a:r>
                      <a:r>
                        <a:rPr lang="it-IT" sz="1000" b="1" dirty="0">
                          <a:latin typeface="Arial" panose="020B0604020202020204" pitchFamily="34" charset="0"/>
                          <a:cs typeface="Arial" panose="020B0604020202020204" pitchFamily="34" charset="0"/>
                        </a:rPr>
                        <a:t> reception </a:t>
                      </a:r>
                      <a:r>
                        <a:rPr lang="it-IT" sz="1000" b="1" dirty="0" err="1">
                          <a:latin typeface="Arial" panose="020B0604020202020204" pitchFamily="34" charset="0"/>
                          <a:cs typeface="Arial" panose="020B0604020202020204" pitchFamily="34" charset="0"/>
                        </a:rPr>
                        <a:t>system</a:t>
                      </a:r>
                      <a:endParaRPr lang="it-IT" sz="1000" b="1" dirty="0">
                        <a:latin typeface="Arial" panose="020B0604020202020204" pitchFamily="34" charset="0"/>
                        <a:cs typeface="Arial" panose="020B0604020202020204" pitchFamily="34" charset="0"/>
                      </a:endParaRPr>
                    </a:p>
                  </a:txBody>
                  <a:tcPr marL="68580" marR="68580" marT="34290" marB="34290" anchor="ctr">
                    <a:solidFill>
                      <a:schemeClr val="accent1">
                        <a:lumMod val="40000"/>
                        <a:lumOff val="60000"/>
                      </a:schemeClr>
                    </a:solidFill>
                  </a:tcPr>
                </a:tc>
                <a:tc>
                  <a:txBody>
                    <a:bodyPr/>
                    <a:lstStyle/>
                    <a:p>
                      <a:pPr algn="just"/>
                      <a:r>
                        <a:rPr lang="it-IT" sz="1000" dirty="0" err="1">
                          <a:latin typeface="Arial" panose="020B0604020202020204" pitchFamily="34" charset="0"/>
                          <a:cs typeface="Arial" panose="020B0604020202020204" pitchFamily="34" charset="0"/>
                        </a:rPr>
                        <a:t>Beneficiaries</a:t>
                      </a:r>
                      <a:r>
                        <a:rPr lang="it-IT" sz="1000" dirty="0">
                          <a:latin typeface="Arial" panose="020B0604020202020204" pitchFamily="34" charset="0"/>
                          <a:cs typeface="Arial" panose="020B0604020202020204" pitchFamily="34" charset="0"/>
                        </a:rPr>
                        <a:t>’ </a:t>
                      </a:r>
                      <a:r>
                        <a:rPr lang="it-IT" sz="1000" b="1" dirty="0">
                          <a:latin typeface="Arial" panose="020B0604020202020204" pitchFamily="34" charset="0"/>
                          <a:cs typeface="Arial" panose="020B0604020202020204" pitchFamily="34" charset="0"/>
                        </a:rPr>
                        <a:t>first reception </a:t>
                      </a:r>
                      <a:r>
                        <a:rPr lang="it-IT" sz="1000" dirty="0" err="1">
                          <a:latin typeface="Arial" panose="020B0604020202020204" pitchFamily="34" charset="0"/>
                          <a:cs typeface="Arial" panose="020B0604020202020204" pitchFamily="34" charset="0"/>
                        </a:rPr>
                        <a:t>borne</a:t>
                      </a:r>
                      <a:r>
                        <a:rPr lang="it-IT" sz="1000" dirty="0">
                          <a:latin typeface="Arial" panose="020B0604020202020204" pitchFamily="34" charset="0"/>
                          <a:cs typeface="Arial" panose="020B0604020202020204" pitchFamily="34" charset="0"/>
                        </a:rPr>
                        <a:t> by the </a:t>
                      </a:r>
                      <a:r>
                        <a:rPr lang="it-IT" sz="1000" b="1" dirty="0" err="1">
                          <a:latin typeface="Arial" panose="020B0604020202020204" pitchFamily="34" charset="0"/>
                          <a:cs typeface="Arial" panose="020B0604020202020204" pitchFamily="34" charset="0"/>
                        </a:rPr>
                        <a:t>participating</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organisations</a:t>
                      </a:r>
                      <a:endParaRPr lang="it-IT" sz="1000" dirty="0">
                        <a:latin typeface="Arial" panose="020B0604020202020204" pitchFamily="34" charset="0"/>
                        <a:cs typeface="Arial" panose="020B0604020202020204" pitchFamily="34" charset="0"/>
                      </a:endParaRP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0005"/>
                  </a:ext>
                </a:extLst>
              </a:tr>
              <a:tr h="829907">
                <a:tc>
                  <a:txBody>
                    <a:bodyPr/>
                    <a:lstStyle/>
                    <a:p>
                      <a:pPr algn="just"/>
                      <a:r>
                        <a:rPr lang="en-US" sz="1000" b="1" dirty="0">
                          <a:latin typeface="Arial" panose="020B0604020202020204" pitchFamily="34" charset="0"/>
                          <a:cs typeface="Arial" panose="020B0604020202020204" pitchFamily="34" charset="0"/>
                        </a:rPr>
                        <a:t>EU Resettlement Programme</a:t>
                      </a:r>
                      <a:r>
                        <a:rPr lang="en-US" sz="1000" dirty="0">
                          <a:latin typeface="Arial" panose="020B0604020202020204" pitchFamily="34" charset="0"/>
                          <a:cs typeface="Arial" panose="020B0604020202020204" pitchFamily="34" charset="0"/>
                        </a:rPr>
                        <a:t>: one of the key actions in the European Agenda on Migration of 13 May 2015</a:t>
                      </a:r>
                    </a:p>
                    <a:p>
                      <a:pPr algn="just"/>
                      <a:endParaRPr lang="it-IT" sz="1000" dirty="0">
                        <a:latin typeface="Arial" panose="020B0604020202020204" pitchFamily="34" charset="0"/>
                        <a:cs typeface="Arial" panose="020B0604020202020204" pitchFamily="34" charset="0"/>
                      </a:endParaRPr>
                    </a:p>
                  </a:txBody>
                  <a:tcPr marL="68580" marR="68580" marT="34290" marB="34290" anchor="ctr"/>
                </a:tc>
                <a:tc>
                  <a:txBody>
                    <a:bodyPr/>
                    <a:lstStyle/>
                    <a:p>
                      <a:pPr algn="just"/>
                      <a:r>
                        <a:rPr lang="en-US" sz="1000" dirty="0">
                          <a:latin typeface="Arial" panose="020B0604020202020204" pitchFamily="34" charset="0"/>
                          <a:cs typeface="Arial" panose="020B0604020202020204" pitchFamily="34" charset="0"/>
                        </a:rPr>
                        <a:t>Based</a:t>
                      </a:r>
                      <a:r>
                        <a:rPr lang="en-US" sz="1000" baseline="0" dirty="0">
                          <a:latin typeface="Arial" panose="020B0604020202020204" pitchFamily="34" charset="0"/>
                          <a:cs typeface="Arial" panose="020B0604020202020204" pitchFamily="34" charset="0"/>
                        </a:rPr>
                        <a:t> on</a:t>
                      </a:r>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Article 25 of EC Regulation n. 810/2009 of 13 July 2009 (Community Code on Visas)</a:t>
                      </a:r>
                      <a:r>
                        <a:rPr lang="en-US" sz="1000" dirty="0">
                          <a:latin typeface="Arial" panose="020B0604020202020204" pitchFamily="34" charset="0"/>
                          <a:cs typeface="Arial" panose="020B0604020202020204" pitchFamily="34" charset="0"/>
                        </a:rPr>
                        <a:t>  which permits Member States to issue visas with limited territorial validity (1) for humanitarian reasons (2) in the national interest or (3) as a result of international obligations</a:t>
                      </a:r>
                      <a:endParaRPr lang="it-IT" sz="10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335023650"/>
                  </a:ext>
                </a:extLst>
              </a:tr>
            </a:tbl>
          </a:graphicData>
        </a:graphic>
      </p:graphicFrame>
      <p:sp>
        <p:nvSpPr>
          <p:cNvPr id="5" name="Rectangle 5"/>
          <p:cNvSpPr>
            <a:spLocks noChangeArrowheads="1"/>
          </p:cNvSpPr>
          <p:nvPr/>
        </p:nvSpPr>
        <p:spPr bwMode="auto">
          <a:xfrm>
            <a:off x="1763688" y="288652"/>
            <a:ext cx="5904656" cy="738664"/>
          </a:xfrm>
          <a:prstGeom prst="rect">
            <a:avLst/>
          </a:prstGeom>
          <a:solidFill>
            <a:srgbClr val="0072A4"/>
          </a:solidFill>
          <a:ln>
            <a:noFill/>
          </a:ln>
          <a:effectLst/>
        </p:spPr>
        <p:txBody>
          <a:bodyPr wrap="square" anchor="ctr">
            <a:spAutoFit/>
          </a:bodyPr>
          <a:lstStyle>
            <a:lvl1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a:r>
              <a:rPr lang="en-US" altLang="it-IT" sz="2100" dirty="0">
                <a:solidFill>
                  <a:srgbClr val="FBFBFB"/>
                </a:solidFill>
                <a:cs typeface="Times New Roman" panose="02020603050405020304" pitchFamily="18" charset="0"/>
              </a:rPr>
              <a:t>COMPLEMENTARY TO AND DISTINCT FROM EU RESETTLEMENT</a:t>
            </a:r>
          </a:p>
        </p:txBody>
      </p:sp>
    </p:spTree>
    <p:extLst>
      <p:ext uri="{BB962C8B-B14F-4D97-AF65-F5344CB8AC3E}">
        <p14:creationId xmlns:p14="http://schemas.microsoft.com/office/powerpoint/2010/main" val="2636841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15365" name="AutoShape 5"/>
          <p:cNvSpPr>
            <a:spLocks noChangeArrowheads="1"/>
          </p:cNvSpPr>
          <p:nvPr/>
        </p:nvSpPr>
        <p:spPr bwMode="auto">
          <a:xfrm>
            <a:off x="1115616" y="1248876"/>
            <a:ext cx="6797848" cy="4142204"/>
          </a:xfrm>
          <a:prstGeom prst="roundRect">
            <a:avLst>
              <a:gd name="adj" fmla="val 16667"/>
            </a:avLst>
          </a:prstGeom>
          <a:blipFill dpi="0" rotWithShape="0">
            <a:blip r:embed="rId4">
              <a:extLst>
                <a:ext uri="{BEBA8EAE-BF5A-486C-A8C5-ECC9F3942E4B}">
                  <a14:imgProps xmlns:a14="http://schemas.microsoft.com/office/drawing/2010/main">
                    <a14:imgLayer r:embed="rId5">
                      <a14:imgEffect>
                        <a14:sharpenSoften amount="2000"/>
                      </a14:imgEffect>
                      <a14:imgEffect>
                        <a14:colorTemperature colorTemp="5774"/>
                      </a14:imgEffect>
                      <a14:imgEffect>
                        <a14:saturation sat="66000"/>
                      </a14:imgEffect>
                      <a14:imgEffect>
                        <a14:brightnessContrast contrast="-18000"/>
                      </a14:imgEffect>
                    </a14:imgLayer>
                  </a14:imgProps>
                </a:ext>
              </a:extLst>
            </a:blip>
            <a:srcRect/>
            <a:stretch>
              <a:fillRect/>
            </a:stretch>
          </a:blipFill>
          <a:ln w="25560" cap="flat">
            <a:solidFill>
              <a:srgbClr val="377F92"/>
            </a:solidFill>
            <a:round/>
            <a:headEnd/>
            <a:tailEnd/>
          </a:ln>
          <a:effectLst>
            <a:outerShdw sx="1000" sy="1000" algn="ctr" rotWithShape="0">
              <a:srgbClr val="808080"/>
            </a:outerShdw>
          </a:effectLst>
          <a:extLst/>
        </p:spPr>
        <p:txBody>
          <a:bodyPr lIns="67500" tIns="33750" rIns="67500" bIns="33750" anchor="ctr"/>
          <a:lstStyle>
            <a:lvl1pPr marL="169863" indent="-16986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1050" dirty="0">
              <a:latin typeface="Comic Sans MS" panose="030F0702030302020204" pitchFamily="66" charset="0"/>
            </a:endParaRPr>
          </a:p>
          <a:p>
            <a:pPr hangingPunct="1">
              <a:lnSpc>
                <a:spcPct val="100000"/>
              </a:lnSpc>
            </a:pPr>
            <a:endParaRPr lang="it-IT" altLang="it-IT" sz="1050" dirty="0">
              <a:latin typeface="Comic Sans MS" panose="030F0702030302020204" pitchFamily="66" charset="0"/>
            </a:endParaRPr>
          </a:p>
          <a:p>
            <a:pPr hangingPunct="1">
              <a:lnSpc>
                <a:spcPct val="100000"/>
              </a:lnSpc>
            </a:pPr>
            <a:endParaRPr lang="it-IT" altLang="it-IT" sz="1050" dirty="0">
              <a:latin typeface="Comic Sans MS" panose="030F0702030302020204" pitchFamily="66" charset="0"/>
            </a:endParaRPr>
          </a:p>
          <a:p>
            <a:pPr hangingPunct="1">
              <a:lnSpc>
                <a:spcPct val="100000"/>
              </a:lnSpc>
            </a:pPr>
            <a:endParaRPr lang="it-IT" altLang="it-IT" sz="1050" dirty="0">
              <a:latin typeface="Comic Sans MS" panose="030F0702030302020204" pitchFamily="66" charset="0"/>
            </a:endParaRPr>
          </a:p>
          <a:p>
            <a:pPr hangingPunct="1">
              <a:lnSpc>
                <a:spcPct val="100000"/>
              </a:lnSpc>
            </a:pPr>
            <a:endParaRPr lang="it-IT" altLang="it-IT" sz="1050" dirty="0">
              <a:latin typeface="Comic Sans MS" panose="030F0702030302020204" pitchFamily="66" charset="0"/>
            </a:endParaRPr>
          </a:p>
          <a:p>
            <a:pPr hangingPunct="1">
              <a:lnSpc>
                <a:spcPct val="100000"/>
              </a:lnSpc>
            </a:pPr>
            <a:endParaRPr lang="it-IT" altLang="it-IT" sz="1050" dirty="0">
              <a:latin typeface="Comic Sans MS" panose="030F0702030302020204" pitchFamily="66" charset="0"/>
            </a:endParaRPr>
          </a:p>
          <a:p>
            <a:pPr hangingPunct="1">
              <a:lnSpc>
                <a:spcPct val="100000"/>
              </a:lnSpc>
            </a:pPr>
            <a:endParaRPr lang="it-IT" altLang="it-IT" sz="1050" dirty="0">
              <a:latin typeface="Comic Sans MS" panose="030F0702030302020204" pitchFamily="66" charset="0"/>
            </a:endParaRPr>
          </a:p>
          <a:p>
            <a:pPr algn="ctr" hangingPunct="1">
              <a:lnSpc>
                <a:spcPct val="100000"/>
              </a:lnSpc>
            </a:pPr>
            <a:endParaRPr lang="it-IT" altLang="it-IT" sz="1350" dirty="0">
              <a:latin typeface="+mj-lt"/>
            </a:endParaRPr>
          </a:p>
          <a:p>
            <a:pPr algn="ctr" hangingPunct="1">
              <a:lnSpc>
                <a:spcPct val="100000"/>
              </a:lnSpc>
            </a:pPr>
            <a:endParaRPr lang="it-IT" altLang="it-IT" sz="1350" dirty="0">
              <a:latin typeface="+mj-lt"/>
            </a:endParaRPr>
          </a:p>
          <a:p>
            <a:pPr algn="just" hangingPunct="1">
              <a:lnSpc>
                <a:spcPct val="100000"/>
              </a:lnSpc>
              <a:buSzPct val="45000"/>
              <a:buFont typeface="Wingdings" panose="05000000000000000000" pitchFamily="2" charset="2"/>
              <a:buChar char="ü"/>
            </a:pPr>
            <a:endParaRPr lang="it-IT" altLang="it-IT" sz="1400" dirty="0">
              <a:latin typeface="+mj-lt"/>
            </a:endParaRPr>
          </a:p>
          <a:p>
            <a:pPr algn="just" hangingPunct="1">
              <a:lnSpc>
                <a:spcPct val="100000"/>
              </a:lnSpc>
              <a:buSzPct val="45000"/>
              <a:buFont typeface="Wingdings" panose="05000000000000000000" pitchFamily="2" charset="2"/>
              <a:buChar char="ü"/>
            </a:pPr>
            <a:r>
              <a:rPr lang="it-IT" altLang="it-IT" sz="1400" dirty="0">
                <a:solidFill>
                  <a:schemeClr val="tx1"/>
                </a:solidFill>
                <a:cs typeface="Arial" panose="020B0604020202020204" pitchFamily="34" charset="0"/>
              </a:rPr>
              <a:t>To </a:t>
            </a:r>
            <a:r>
              <a:rPr lang="it-IT" altLang="it-IT" sz="1400" dirty="0" err="1">
                <a:solidFill>
                  <a:schemeClr val="tx1"/>
                </a:solidFill>
                <a:cs typeface="Arial" panose="020B0604020202020204" pitchFamily="34" charset="0"/>
              </a:rPr>
              <a:t>enable</a:t>
            </a:r>
            <a:r>
              <a:rPr lang="it-IT" altLang="it-IT" sz="1400" dirty="0">
                <a:solidFill>
                  <a:schemeClr val="tx1"/>
                </a:solidFill>
                <a:cs typeface="Arial" panose="020B0604020202020204" pitchFamily="34" charset="0"/>
              </a:rPr>
              <a:t> </a:t>
            </a:r>
            <a:r>
              <a:rPr lang="it-IT" altLang="it-IT" sz="1400" dirty="0" err="1">
                <a:solidFill>
                  <a:schemeClr val="tx1"/>
                </a:solidFill>
                <a:cs typeface="Arial" panose="020B0604020202020204" pitchFamily="34" charset="0"/>
              </a:rPr>
              <a:t>people</a:t>
            </a:r>
            <a:r>
              <a:rPr lang="it-IT" altLang="it-IT" sz="1400" dirty="0">
                <a:solidFill>
                  <a:schemeClr val="tx1"/>
                </a:solidFill>
                <a:cs typeface="Arial" panose="020B0604020202020204" pitchFamily="34" charset="0"/>
              </a:rPr>
              <a:t> «in a </a:t>
            </a:r>
            <a:r>
              <a:rPr lang="it-IT" altLang="it-IT" sz="1400" dirty="0" err="1">
                <a:solidFill>
                  <a:schemeClr val="tx1"/>
                </a:solidFill>
                <a:cs typeface="Arial" panose="020B0604020202020204" pitchFamily="34" charset="0"/>
              </a:rPr>
              <a:t>vulnerable</a:t>
            </a:r>
            <a:r>
              <a:rPr lang="it-IT" altLang="it-IT" sz="1400" dirty="0">
                <a:solidFill>
                  <a:schemeClr val="tx1"/>
                </a:solidFill>
                <a:cs typeface="Arial" panose="020B0604020202020204" pitchFamily="34" charset="0"/>
              </a:rPr>
              <a:t> state» to </a:t>
            </a:r>
            <a:r>
              <a:rPr lang="it-IT" altLang="it-IT" sz="1400" b="1" dirty="0" err="1">
                <a:solidFill>
                  <a:schemeClr val="tx1"/>
                </a:solidFill>
                <a:cs typeface="Arial" panose="020B0604020202020204" pitchFamily="34" charset="0"/>
              </a:rPr>
              <a:t>enter</a:t>
            </a:r>
            <a:r>
              <a:rPr lang="it-IT" altLang="it-IT" sz="1400" b="1" dirty="0">
                <a:solidFill>
                  <a:schemeClr val="tx1"/>
                </a:solidFill>
                <a:cs typeface="Arial" panose="020B0604020202020204" pitchFamily="34" charset="0"/>
              </a:rPr>
              <a:t> </a:t>
            </a:r>
            <a:r>
              <a:rPr lang="it-IT" altLang="it-IT" sz="1400" b="1" dirty="0" err="1">
                <a:solidFill>
                  <a:schemeClr val="tx1"/>
                </a:solidFill>
                <a:cs typeface="Arial" panose="020B0604020202020204" pitchFamily="34" charset="0"/>
              </a:rPr>
              <a:t>Italy</a:t>
            </a:r>
            <a:r>
              <a:rPr lang="it-IT" altLang="it-IT" sz="1400" b="1" dirty="0">
                <a:solidFill>
                  <a:schemeClr val="tx1"/>
                </a:solidFill>
                <a:cs typeface="Arial" panose="020B0604020202020204" pitchFamily="34" charset="0"/>
              </a:rPr>
              <a:t> </a:t>
            </a:r>
            <a:r>
              <a:rPr lang="it-IT" altLang="it-IT" sz="1400" b="1" dirty="0" err="1">
                <a:solidFill>
                  <a:schemeClr val="tx1"/>
                </a:solidFill>
                <a:cs typeface="Arial" panose="020B0604020202020204" pitchFamily="34" charset="0"/>
              </a:rPr>
              <a:t>safely</a:t>
            </a:r>
            <a:r>
              <a:rPr lang="it-IT" altLang="it-IT" sz="1400" dirty="0">
                <a:solidFill>
                  <a:schemeClr val="tx1"/>
                </a:solidFill>
                <a:cs typeface="Arial" panose="020B0604020202020204" pitchFamily="34" charset="0"/>
              </a:rPr>
              <a:t> and to </a:t>
            </a:r>
            <a:r>
              <a:rPr lang="it-IT" altLang="it-IT" sz="1400" b="1" dirty="0" err="1">
                <a:solidFill>
                  <a:schemeClr val="tx1"/>
                </a:solidFill>
                <a:cs typeface="Arial" panose="020B0604020202020204" pitchFamily="34" charset="0"/>
              </a:rPr>
              <a:t>make</a:t>
            </a:r>
            <a:r>
              <a:rPr lang="it-IT" altLang="it-IT" sz="1400" b="1" dirty="0">
                <a:solidFill>
                  <a:schemeClr val="tx1"/>
                </a:solidFill>
                <a:cs typeface="Arial" panose="020B0604020202020204" pitchFamily="34" charset="0"/>
              </a:rPr>
              <a:t> a </a:t>
            </a:r>
            <a:r>
              <a:rPr lang="it-IT" altLang="it-IT" sz="1400" b="1" dirty="0" err="1">
                <a:solidFill>
                  <a:schemeClr val="tx1"/>
                </a:solidFill>
                <a:cs typeface="Arial" panose="020B0604020202020204" pitchFamily="34" charset="0"/>
              </a:rPr>
              <a:t>request</a:t>
            </a:r>
            <a:r>
              <a:rPr lang="it-IT" altLang="it-IT" sz="1400" b="1" dirty="0">
                <a:solidFill>
                  <a:schemeClr val="tx1"/>
                </a:solidFill>
                <a:cs typeface="Arial" panose="020B0604020202020204" pitchFamily="34" charset="0"/>
              </a:rPr>
              <a:t> for </a:t>
            </a:r>
            <a:r>
              <a:rPr lang="it-IT" altLang="it-IT" sz="1400" b="1" dirty="0" err="1">
                <a:solidFill>
                  <a:schemeClr val="tx1"/>
                </a:solidFill>
                <a:cs typeface="Arial" panose="020B0604020202020204" pitchFamily="34" charset="0"/>
              </a:rPr>
              <a:t>international</a:t>
            </a:r>
            <a:r>
              <a:rPr lang="it-IT" altLang="it-IT" sz="1400" b="1" dirty="0">
                <a:solidFill>
                  <a:schemeClr val="tx1"/>
                </a:solidFill>
                <a:cs typeface="Arial" panose="020B0604020202020204" pitchFamily="34" charset="0"/>
              </a:rPr>
              <a:t> </a:t>
            </a:r>
            <a:r>
              <a:rPr lang="it-IT" altLang="it-IT" sz="1400" b="1" dirty="0" err="1">
                <a:solidFill>
                  <a:schemeClr val="tx1"/>
                </a:solidFill>
                <a:cs typeface="Arial" panose="020B0604020202020204" pitchFamily="34" charset="0"/>
              </a:rPr>
              <a:t>protection</a:t>
            </a:r>
            <a:r>
              <a:rPr lang="it-IT" altLang="it-IT" sz="1400" dirty="0">
                <a:solidFill>
                  <a:schemeClr val="tx1"/>
                </a:solidFill>
                <a:cs typeface="Arial" panose="020B0604020202020204" pitchFamily="34" charset="0"/>
              </a:rPr>
              <a:t>;</a:t>
            </a:r>
          </a:p>
          <a:p>
            <a:pPr algn="just" hangingPunct="1">
              <a:lnSpc>
                <a:spcPct val="100000"/>
              </a:lnSpc>
              <a:buSzPct val="45000"/>
              <a:buFont typeface="Wingdings" panose="05000000000000000000" pitchFamily="2" charset="2"/>
              <a:buChar char="ü"/>
            </a:pPr>
            <a:endParaRPr lang="it-IT" altLang="it-IT" sz="1400" dirty="0">
              <a:solidFill>
                <a:schemeClr val="tx1"/>
              </a:solidFill>
              <a:cs typeface="Arial" panose="020B0604020202020204" pitchFamily="34" charset="0"/>
            </a:endParaRPr>
          </a:p>
          <a:p>
            <a:pPr algn="just" hangingPunct="1">
              <a:lnSpc>
                <a:spcPct val="100000"/>
              </a:lnSpc>
              <a:buSzPct val="45000"/>
              <a:buFont typeface="Wingdings" panose="05000000000000000000" pitchFamily="2" charset="2"/>
              <a:buChar char="ü"/>
            </a:pPr>
            <a:r>
              <a:rPr lang="it-IT" altLang="it-IT" sz="1400" b="1" dirty="0">
                <a:solidFill>
                  <a:schemeClr val="tx1"/>
                </a:solidFill>
                <a:cs typeface="Arial" panose="020B0604020202020204" pitchFamily="34" charset="0"/>
              </a:rPr>
              <a:t>To </a:t>
            </a:r>
            <a:r>
              <a:rPr lang="it-IT" altLang="it-IT" sz="1400" b="1" dirty="0" err="1">
                <a:solidFill>
                  <a:schemeClr val="tx1"/>
                </a:solidFill>
                <a:cs typeface="Arial" panose="020B0604020202020204" pitchFamily="34" charset="0"/>
              </a:rPr>
              <a:t>avoid</a:t>
            </a:r>
            <a:r>
              <a:rPr lang="it-IT" altLang="it-IT" sz="1400" b="1" dirty="0">
                <a:solidFill>
                  <a:schemeClr val="tx1"/>
                </a:solidFill>
                <a:cs typeface="Arial" panose="020B0604020202020204" pitchFamily="34" charset="0"/>
              </a:rPr>
              <a:t> </a:t>
            </a:r>
            <a:r>
              <a:rPr lang="it-IT" altLang="it-IT" sz="1400" b="1" dirty="0" err="1">
                <a:solidFill>
                  <a:schemeClr val="tx1"/>
                </a:solidFill>
                <a:cs typeface="Arial" panose="020B0604020202020204" pitchFamily="34" charset="0"/>
              </a:rPr>
              <a:t>dangerous</a:t>
            </a:r>
            <a:r>
              <a:rPr lang="it-IT" altLang="it-IT" sz="1400" b="1" dirty="0">
                <a:solidFill>
                  <a:schemeClr val="tx1"/>
                </a:solidFill>
                <a:cs typeface="Arial" panose="020B0604020202020204" pitchFamily="34" charset="0"/>
              </a:rPr>
              <a:t> </a:t>
            </a:r>
            <a:r>
              <a:rPr lang="it-IT" altLang="it-IT" sz="1400" b="1" dirty="0" err="1">
                <a:solidFill>
                  <a:schemeClr val="tx1"/>
                </a:solidFill>
                <a:cs typeface="Arial" panose="020B0604020202020204" pitchFamily="34" charset="0"/>
              </a:rPr>
              <a:t>sea</a:t>
            </a:r>
            <a:r>
              <a:rPr lang="it-IT" altLang="it-IT" sz="1400" b="1" dirty="0">
                <a:solidFill>
                  <a:schemeClr val="tx1"/>
                </a:solidFill>
                <a:cs typeface="Arial" panose="020B0604020202020204" pitchFamily="34" charset="0"/>
              </a:rPr>
              <a:t> </a:t>
            </a:r>
            <a:r>
              <a:rPr lang="it-IT" altLang="it-IT" sz="1400" b="1" dirty="0" err="1">
                <a:solidFill>
                  <a:schemeClr val="tx1"/>
                </a:solidFill>
                <a:cs typeface="Arial" panose="020B0604020202020204" pitchFamily="34" charset="0"/>
              </a:rPr>
              <a:t>crossings</a:t>
            </a:r>
            <a:r>
              <a:rPr lang="it-IT" altLang="it-IT" sz="1400" b="1" dirty="0">
                <a:solidFill>
                  <a:schemeClr val="tx1"/>
                </a:solidFill>
                <a:cs typeface="Arial" panose="020B0604020202020204" pitchFamily="34" charset="0"/>
              </a:rPr>
              <a:t>, </a:t>
            </a:r>
            <a:r>
              <a:rPr lang="it-IT" altLang="it-IT" sz="1400" dirty="0" err="1">
                <a:solidFill>
                  <a:schemeClr val="tx1"/>
                </a:solidFill>
                <a:cs typeface="Arial" panose="020B0604020202020204" pitchFamily="34" charset="0"/>
              </a:rPr>
              <a:t>which</a:t>
            </a:r>
            <a:r>
              <a:rPr lang="it-IT" altLang="it-IT" sz="1400" dirty="0">
                <a:solidFill>
                  <a:schemeClr val="tx1"/>
                </a:solidFill>
                <a:cs typeface="Arial" panose="020B0604020202020204" pitchFamily="34" charset="0"/>
              </a:rPr>
              <a:t> </a:t>
            </a:r>
            <a:r>
              <a:rPr lang="it-IT" altLang="it-IT" sz="1400" dirty="0" err="1">
                <a:solidFill>
                  <a:schemeClr val="tx1"/>
                </a:solidFill>
                <a:cs typeface="Arial" panose="020B0604020202020204" pitchFamily="34" charset="0"/>
              </a:rPr>
              <a:t>have</a:t>
            </a:r>
            <a:r>
              <a:rPr lang="it-IT" altLang="it-IT" sz="1400" dirty="0">
                <a:solidFill>
                  <a:schemeClr val="tx1"/>
                </a:solidFill>
                <a:cs typeface="Arial" panose="020B0604020202020204" pitchFamily="34" charset="0"/>
              </a:rPr>
              <a:t> </a:t>
            </a:r>
            <a:r>
              <a:rPr lang="it-IT" altLang="it-IT" sz="1400" dirty="0" err="1">
                <a:solidFill>
                  <a:schemeClr val="tx1"/>
                </a:solidFill>
                <a:cs typeface="Arial" panose="020B0604020202020204" pitchFamily="34" charset="0"/>
              </a:rPr>
              <a:t>already</a:t>
            </a:r>
            <a:r>
              <a:rPr lang="it-IT" altLang="it-IT" sz="1400" dirty="0">
                <a:solidFill>
                  <a:schemeClr val="tx1"/>
                </a:solidFill>
                <a:cs typeface="Arial" panose="020B0604020202020204" pitchFamily="34" charset="0"/>
              </a:rPr>
              <a:t> </a:t>
            </a:r>
            <a:r>
              <a:rPr lang="it-IT" altLang="it-IT" sz="1400" dirty="0" err="1">
                <a:solidFill>
                  <a:schemeClr val="tx1"/>
                </a:solidFill>
                <a:cs typeface="Arial" panose="020B0604020202020204" pitchFamily="34" charset="0"/>
              </a:rPr>
              <a:t>caused</a:t>
            </a:r>
            <a:r>
              <a:rPr lang="it-IT" altLang="it-IT" sz="1400" dirty="0">
                <a:solidFill>
                  <a:schemeClr val="tx1"/>
                </a:solidFill>
                <a:cs typeface="Arial" panose="020B0604020202020204" pitchFamily="34" charset="0"/>
              </a:rPr>
              <a:t> a high </a:t>
            </a:r>
            <a:r>
              <a:rPr lang="it-IT" altLang="it-IT" sz="1400" dirty="0" err="1">
                <a:solidFill>
                  <a:schemeClr val="tx1"/>
                </a:solidFill>
                <a:cs typeface="Arial" panose="020B0604020202020204" pitchFamily="34" charset="0"/>
              </a:rPr>
              <a:t>number</a:t>
            </a:r>
            <a:r>
              <a:rPr lang="it-IT" altLang="it-IT" sz="1400" dirty="0">
                <a:solidFill>
                  <a:schemeClr val="tx1"/>
                </a:solidFill>
                <a:cs typeface="Arial" panose="020B0604020202020204" pitchFamily="34" charset="0"/>
              </a:rPr>
              <a:t> of </a:t>
            </a:r>
            <a:r>
              <a:rPr lang="it-IT" altLang="it-IT" sz="1400" dirty="0" err="1">
                <a:solidFill>
                  <a:schemeClr val="tx1"/>
                </a:solidFill>
                <a:cs typeface="Arial" panose="020B0604020202020204" pitchFamily="34" charset="0"/>
              </a:rPr>
              <a:t>deaths</a:t>
            </a:r>
            <a:r>
              <a:rPr lang="it-IT" altLang="it-IT" sz="1400" dirty="0">
                <a:solidFill>
                  <a:schemeClr val="tx1"/>
                </a:solidFill>
                <a:cs typeface="Arial" panose="020B0604020202020204" pitchFamily="34" charset="0"/>
              </a:rPr>
              <a:t>;</a:t>
            </a:r>
          </a:p>
          <a:p>
            <a:pPr algn="just" hangingPunct="1">
              <a:lnSpc>
                <a:spcPct val="100000"/>
              </a:lnSpc>
              <a:buClrTx/>
              <a:buSzTx/>
              <a:buFontTx/>
              <a:buNone/>
            </a:pPr>
            <a:endParaRPr lang="it-IT" altLang="it-IT" sz="1400" dirty="0">
              <a:solidFill>
                <a:schemeClr val="tx1"/>
              </a:solidFill>
              <a:cs typeface="Arial" panose="020B0604020202020204" pitchFamily="34" charset="0"/>
            </a:endParaRPr>
          </a:p>
          <a:p>
            <a:pPr algn="just">
              <a:buSzPct val="45000"/>
              <a:buFont typeface="Wingdings" panose="05000000000000000000" pitchFamily="2" charset="2"/>
              <a:buChar char="ü"/>
            </a:pPr>
            <a:r>
              <a:rPr lang="it-IT" altLang="it-IT" sz="1400" dirty="0">
                <a:solidFill>
                  <a:schemeClr val="tx1"/>
                </a:solidFill>
                <a:cs typeface="Arial" panose="020B0604020202020204" pitchFamily="34" charset="0"/>
              </a:rPr>
              <a:t>To</a:t>
            </a:r>
            <a:r>
              <a:rPr lang="it-IT" altLang="it-IT" sz="1400" b="1" dirty="0">
                <a:solidFill>
                  <a:schemeClr val="tx1"/>
                </a:solidFill>
                <a:cs typeface="Arial" panose="020B0604020202020204" pitchFamily="34" charset="0"/>
              </a:rPr>
              <a:t> </a:t>
            </a:r>
            <a:r>
              <a:rPr lang="it-IT" altLang="it-IT" sz="1400" b="1" dirty="0" err="1">
                <a:solidFill>
                  <a:schemeClr val="tx1"/>
                </a:solidFill>
                <a:cs typeface="Arial" panose="020B0604020202020204" pitchFamily="34" charset="0"/>
              </a:rPr>
              <a:t>prevent</a:t>
            </a:r>
            <a:r>
              <a:rPr lang="it-IT" altLang="it-IT" sz="1400" b="1" dirty="0">
                <a:solidFill>
                  <a:schemeClr val="tx1"/>
                </a:solidFill>
                <a:cs typeface="Arial" panose="020B0604020202020204" pitchFamily="34" charset="0"/>
              </a:rPr>
              <a:t> </a:t>
            </a:r>
            <a:r>
              <a:rPr lang="it-IT" altLang="it-IT" sz="1400" b="1" dirty="0" err="1">
                <a:solidFill>
                  <a:schemeClr val="tx1"/>
                </a:solidFill>
                <a:cs typeface="Arial" panose="020B0604020202020204" pitchFamily="34" charset="0"/>
              </a:rPr>
              <a:t>those</a:t>
            </a:r>
            <a:r>
              <a:rPr lang="it-IT" altLang="it-IT" sz="1400" b="1" dirty="0">
                <a:solidFill>
                  <a:schemeClr val="tx1"/>
                </a:solidFill>
                <a:cs typeface="Arial" panose="020B0604020202020204" pitchFamily="34" charset="0"/>
              </a:rPr>
              <a:t> </a:t>
            </a:r>
            <a:r>
              <a:rPr lang="it-IT" altLang="it-IT" sz="1400" b="1" dirty="0" err="1">
                <a:solidFill>
                  <a:schemeClr val="tx1"/>
                </a:solidFill>
                <a:cs typeface="Arial" panose="020B0604020202020204" pitchFamily="34" charset="0"/>
              </a:rPr>
              <a:t>fleeing</a:t>
            </a:r>
            <a:r>
              <a:rPr lang="it-IT" altLang="it-IT" sz="1400" b="1" dirty="0">
                <a:solidFill>
                  <a:schemeClr val="tx1"/>
                </a:solidFill>
                <a:cs typeface="Arial" panose="020B0604020202020204" pitchFamily="34" charset="0"/>
              </a:rPr>
              <a:t> </a:t>
            </a:r>
            <a:r>
              <a:rPr lang="it-IT" altLang="it-IT" sz="1400" b="1" dirty="0" err="1">
                <a:solidFill>
                  <a:schemeClr val="tx1"/>
                </a:solidFill>
                <a:cs typeface="Arial" panose="020B0604020202020204" pitchFamily="34" charset="0"/>
              </a:rPr>
              <a:t>being</a:t>
            </a:r>
            <a:r>
              <a:rPr lang="it-IT" altLang="it-IT" sz="1400" b="1" dirty="0">
                <a:solidFill>
                  <a:schemeClr val="tx1"/>
                </a:solidFill>
                <a:cs typeface="Arial" panose="020B0604020202020204" pitchFamily="34" charset="0"/>
              </a:rPr>
              <a:t> </a:t>
            </a:r>
            <a:r>
              <a:rPr lang="it-IT" altLang="it-IT" sz="1400" b="1" dirty="0" err="1">
                <a:solidFill>
                  <a:schemeClr val="tx1"/>
                </a:solidFill>
                <a:cs typeface="Arial" panose="020B0604020202020204" pitchFamily="34" charset="0"/>
              </a:rPr>
              <a:t>trafficked</a:t>
            </a:r>
            <a:r>
              <a:rPr lang="it-IT" altLang="it-IT" sz="1400" dirty="0">
                <a:solidFill>
                  <a:schemeClr val="tx1"/>
                </a:solidFill>
                <a:cs typeface="Arial" panose="020B0604020202020204" pitchFamily="34" charset="0"/>
              </a:rPr>
              <a:t> by </a:t>
            </a:r>
            <a:r>
              <a:rPr lang="it-IT" altLang="it-IT" sz="1400" dirty="0" err="1">
                <a:solidFill>
                  <a:schemeClr val="tx1"/>
                </a:solidFill>
                <a:cs typeface="Arial" panose="020B0604020202020204" pitchFamily="34" charset="0"/>
              </a:rPr>
              <a:t>unscrupulous</a:t>
            </a:r>
            <a:r>
              <a:rPr lang="it-IT" altLang="it-IT" sz="1400" dirty="0">
                <a:solidFill>
                  <a:schemeClr val="tx1"/>
                </a:solidFill>
                <a:cs typeface="Arial" panose="020B0604020202020204" pitchFamily="34" charset="0"/>
              </a:rPr>
              <a:t> </a:t>
            </a:r>
            <a:r>
              <a:rPr lang="it-IT" altLang="it-IT" sz="1400" dirty="0" err="1">
                <a:solidFill>
                  <a:schemeClr val="tx1"/>
                </a:solidFill>
                <a:cs typeface="Arial" panose="020B0604020202020204" pitchFamily="34" charset="0"/>
              </a:rPr>
              <a:t>individuals</a:t>
            </a:r>
            <a:r>
              <a:rPr lang="it-IT" altLang="it-IT" sz="1400" dirty="0">
                <a:solidFill>
                  <a:schemeClr val="tx1"/>
                </a:solidFill>
                <a:cs typeface="Arial" panose="020B0604020202020204" pitchFamily="34" charset="0"/>
              </a:rPr>
              <a:t>; </a:t>
            </a:r>
          </a:p>
          <a:p>
            <a:pPr algn="just">
              <a:buSzPct val="45000"/>
              <a:buFont typeface="Wingdings" panose="05000000000000000000" pitchFamily="2" charset="2"/>
              <a:buChar char="ü"/>
            </a:pPr>
            <a:endParaRPr lang="it-IT" altLang="it-IT" sz="1400" dirty="0">
              <a:solidFill>
                <a:schemeClr val="tx1"/>
              </a:solidFill>
              <a:cs typeface="Arial" panose="020B0604020202020204" pitchFamily="34" charset="0"/>
            </a:endParaRPr>
          </a:p>
          <a:p>
            <a:pPr algn="just" hangingPunct="1">
              <a:lnSpc>
                <a:spcPct val="100000"/>
              </a:lnSpc>
              <a:buSzPct val="45000"/>
              <a:buFont typeface="Wingdings" panose="05000000000000000000" pitchFamily="2" charset="2"/>
              <a:buChar char="ü"/>
            </a:pPr>
            <a:r>
              <a:rPr lang="it-IT" altLang="it-IT" sz="1400" dirty="0">
                <a:solidFill>
                  <a:schemeClr val="tx1"/>
                </a:solidFill>
                <a:cs typeface="Arial" panose="020B0604020202020204" pitchFamily="34" charset="0"/>
              </a:rPr>
              <a:t>To </a:t>
            </a:r>
            <a:r>
              <a:rPr lang="it-IT" altLang="it-IT" sz="1400" dirty="0" err="1">
                <a:solidFill>
                  <a:schemeClr val="tx1"/>
                </a:solidFill>
                <a:cs typeface="Arial" panose="020B0604020202020204" pitchFamily="34" charset="0"/>
              </a:rPr>
              <a:t>provide</a:t>
            </a:r>
            <a:r>
              <a:rPr lang="it-IT" altLang="it-IT" sz="1400" dirty="0">
                <a:solidFill>
                  <a:schemeClr val="tx1"/>
                </a:solidFill>
                <a:cs typeface="Arial" panose="020B0604020202020204" pitchFamily="34" charset="0"/>
              </a:rPr>
              <a:t> a </a:t>
            </a:r>
            <a:r>
              <a:rPr lang="it-IT" altLang="it-IT" sz="1400" b="1" dirty="0" err="1">
                <a:solidFill>
                  <a:schemeClr val="tx1"/>
                </a:solidFill>
                <a:cs typeface="Arial" panose="020B0604020202020204" pitchFamily="34" charset="0"/>
              </a:rPr>
              <a:t>legal</a:t>
            </a:r>
            <a:r>
              <a:rPr lang="it-IT" altLang="it-IT" sz="1400" b="1" dirty="0">
                <a:solidFill>
                  <a:schemeClr val="tx1"/>
                </a:solidFill>
                <a:cs typeface="Arial" panose="020B0604020202020204" pitchFamily="34" charset="0"/>
              </a:rPr>
              <a:t> </a:t>
            </a:r>
            <a:r>
              <a:rPr lang="it-IT" altLang="it-IT" sz="1400" b="1" dirty="0" err="1">
                <a:solidFill>
                  <a:schemeClr val="tx1"/>
                </a:solidFill>
                <a:cs typeface="Arial" panose="020B0604020202020204" pitchFamily="34" charset="0"/>
              </a:rPr>
              <a:t>means</a:t>
            </a:r>
            <a:r>
              <a:rPr lang="it-IT" altLang="it-IT" sz="1400" dirty="0">
                <a:solidFill>
                  <a:schemeClr val="tx1"/>
                </a:solidFill>
                <a:cs typeface="Arial" panose="020B0604020202020204" pitchFamily="34" charset="0"/>
              </a:rPr>
              <a:t> of </a:t>
            </a:r>
            <a:r>
              <a:rPr lang="it-IT" altLang="it-IT" sz="1400" dirty="0" err="1">
                <a:solidFill>
                  <a:schemeClr val="tx1"/>
                </a:solidFill>
                <a:cs typeface="Arial" panose="020B0604020202020204" pitchFamily="34" charset="0"/>
              </a:rPr>
              <a:t>entering</a:t>
            </a:r>
            <a:r>
              <a:rPr lang="it-IT" altLang="it-IT" sz="1400" dirty="0">
                <a:solidFill>
                  <a:schemeClr val="tx1"/>
                </a:solidFill>
                <a:cs typeface="Arial" panose="020B0604020202020204" pitchFamily="34" charset="0"/>
              </a:rPr>
              <a:t> </a:t>
            </a:r>
            <a:r>
              <a:rPr lang="it-IT" altLang="it-IT" sz="1400" dirty="0" err="1">
                <a:solidFill>
                  <a:schemeClr val="tx1"/>
                </a:solidFill>
                <a:cs typeface="Arial" panose="020B0604020202020204" pitchFamily="34" charset="0"/>
              </a:rPr>
              <a:t>Italian</a:t>
            </a:r>
            <a:r>
              <a:rPr lang="it-IT" altLang="it-IT" sz="1400" dirty="0">
                <a:solidFill>
                  <a:schemeClr val="tx1"/>
                </a:solidFill>
                <a:cs typeface="Arial" panose="020B0604020202020204" pitchFamily="34" charset="0"/>
              </a:rPr>
              <a:t> </a:t>
            </a:r>
            <a:r>
              <a:rPr lang="it-IT" altLang="it-IT" sz="1400" dirty="0" err="1">
                <a:solidFill>
                  <a:schemeClr val="tx1"/>
                </a:solidFill>
                <a:cs typeface="Arial" panose="020B0604020202020204" pitchFamily="34" charset="0"/>
              </a:rPr>
              <a:t>territory</a:t>
            </a:r>
            <a:r>
              <a:rPr lang="it-IT" altLang="it-IT" sz="1400" dirty="0">
                <a:solidFill>
                  <a:schemeClr val="tx1"/>
                </a:solidFill>
                <a:cs typeface="Arial" panose="020B0604020202020204" pitchFamily="34" charset="0"/>
              </a:rPr>
              <a:t> by </a:t>
            </a:r>
            <a:r>
              <a:rPr lang="it-IT" altLang="it-IT" sz="1400" dirty="0" err="1">
                <a:solidFill>
                  <a:schemeClr val="tx1"/>
                </a:solidFill>
                <a:cs typeface="Arial" panose="020B0604020202020204" pitchFamily="34" charset="0"/>
              </a:rPr>
              <a:t>granting</a:t>
            </a:r>
            <a:r>
              <a:rPr lang="it-IT" altLang="it-IT" sz="1400" dirty="0">
                <a:solidFill>
                  <a:schemeClr val="tx1"/>
                </a:solidFill>
                <a:cs typeface="Arial" panose="020B0604020202020204" pitchFamily="34" charset="0"/>
              </a:rPr>
              <a:t> </a:t>
            </a:r>
            <a:r>
              <a:rPr lang="it-IT" altLang="it-IT" sz="1400" b="1" dirty="0" err="1">
                <a:solidFill>
                  <a:schemeClr val="tx1"/>
                </a:solidFill>
                <a:cs typeface="Arial" panose="020B0604020202020204" pitchFamily="34" charset="0"/>
              </a:rPr>
              <a:t>humanitarian</a:t>
            </a:r>
            <a:r>
              <a:rPr lang="it-IT" altLang="it-IT" sz="1400" b="1" dirty="0">
                <a:solidFill>
                  <a:schemeClr val="tx1"/>
                </a:solidFill>
                <a:cs typeface="Arial" panose="020B0604020202020204" pitchFamily="34" charset="0"/>
              </a:rPr>
              <a:t> </a:t>
            </a:r>
            <a:r>
              <a:rPr lang="it-IT" altLang="it-IT" sz="1400" b="1" dirty="0" err="1">
                <a:solidFill>
                  <a:schemeClr val="tx1"/>
                </a:solidFill>
                <a:cs typeface="Arial" panose="020B0604020202020204" pitchFamily="34" charset="0"/>
              </a:rPr>
              <a:t>visas</a:t>
            </a:r>
            <a:r>
              <a:rPr lang="it-IT" altLang="it-IT" sz="1400" b="1" dirty="0">
                <a:solidFill>
                  <a:schemeClr val="tx1"/>
                </a:solidFill>
                <a:cs typeface="Arial" panose="020B0604020202020204" pitchFamily="34" charset="0"/>
              </a:rPr>
              <a:t> </a:t>
            </a:r>
            <a:r>
              <a:rPr lang="it-IT" altLang="it-IT" sz="1400" dirty="0">
                <a:solidFill>
                  <a:schemeClr val="tx1"/>
                </a:solidFill>
                <a:cs typeface="Arial" panose="020B0604020202020204" pitchFamily="34" charset="0"/>
              </a:rPr>
              <a:t>on </a:t>
            </a:r>
            <a:r>
              <a:rPr lang="it-IT" altLang="it-IT" sz="1400" dirty="0" err="1">
                <a:solidFill>
                  <a:schemeClr val="tx1"/>
                </a:solidFill>
                <a:cs typeface="Arial" panose="020B0604020202020204" pitchFamily="34" charset="0"/>
              </a:rPr>
              <a:t>completion</a:t>
            </a:r>
            <a:r>
              <a:rPr lang="it-IT" altLang="it-IT" sz="1400" dirty="0">
                <a:solidFill>
                  <a:schemeClr val="tx1"/>
                </a:solidFill>
                <a:cs typeface="Arial" panose="020B0604020202020204" pitchFamily="34" charset="0"/>
              </a:rPr>
              <a:t> of a </a:t>
            </a:r>
            <a:r>
              <a:rPr lang="it-IT" altLang="it-IT" sz="1400" dirty="0" err="1">
                <a:solidFill>
                  <a:schemeClr val="tx1"/>
                </a:solidFill>
                <a:cs typeface="Arial" panose="020B0604020202020204" pitchFamily="34" charset="0"/>
              </a:rPr>
              <a:t>series</a:t>
            </a:r>
            <a:r>
              <a:rPr lang="it-IT" altLang="it-IT" sz="1400" dirty="0">
                <a:solidFill>
                  <a:schemeClr val="tx1"/>
                </a:solidFill>
                <a:cs typeface="Arial" panose="020B0604020202020204" pitchFamily="34" charset="0"/>
              </a:rPr>
              <a:t> </a:t>
            </a:r>
            <a:r>
              <a:rPr lang="it-IT" altLang="it-IT" sz="1400" b="1" dirty="0">
                <a:solidFill>
                  <a:schemeClr val="tx1"/>
                </a:solidFill>
                <a:cs typeface="Arial" panose="020B0604020202020204" pitchFamily="34" charset="0"/>
              </a:rPr>
              <a:t>of </a:t>
            </a:r>
            <a:r>
              <a:rPr lang="it-IT" altLang="it-IT" sz="1400" b="1" dirty="0" err="1">
                <a:solidFill>
                  <a:schemeClr val="tx1"/>
                </a:solidFill>
                <a:cs typeface="Arial" panose="020B0604020202020204" pitchFamily="34" charset="0"/>
              </a:rPr>
              <a:t>pre-departure</a:t>
            </a:r>
            <a:r>
              <a:rPr lang="it-IT" altLang="it-IT" sz="1400" b="1" dirty="0">
                <a:solidFill>
                  <a:schemeClr val="tx1"/>
                </a:solidFill>
                <a:cs typeface="Arial" panose="020B0604020202020204" pitchFamily="34" charset="0"/>
              </a:rPr>
              <a:t> </a:t>
            </a:r>
            <a:r>
              <a:rPr lang="it-IT" altLang="it-IT" sz="1400" b="1" dirty="0" err="1">
                <a:solidFill>
                  <a:schemeClr val="tx1"/>
                </a:solidFill>
                <a:cs typeface="Arial" panose="020B0604020202020204" pitchFamily="34" charset="0"/>
              </a:rPr>
              <a:t>checks</a:t>
            </a:r>
            <a:r>
              <a:rPr lang="it-IT" altLang="it-IT" sz="1400" b="1" dirty="0">
                <a:solidFill>
                  <a:schemeClr val="tx1"/>
                </a:solidFill>
                <a:cs typeface="Arial" panose="020B0604020202020204" pitchFamily="34" charset="0"/>
              </a:rPr>
              <a:t> </a:t>
            </a:r>
            <a:r>
              <a:rPr lang="it-IT" altLang="it-IT" sz="1400" dirty="0">
                <a:solidFill>
                  <a:schemeClr val="tx1"/>
                </a:solidFill>
                <a:cs typeface="Arial" panose="020B0604020202020204" pitchFamily="34" charset="0"/>
              </a:rPr>
              <a:t>by the </a:t>
            </a:r>
            <a:r>
              <a:rPr lang="it-IT" altLang="it-IT" sz="1400" dirty="0" err="1">
                <a:solidFill>
                  <a:schemeClr val="tx1"/>
                </a:solidFill>
                <a:cs typeface="Arial" panose="020B0604020202020204" pitchFamily="34" charset="0"/>
              </a:rPr>
              <a:t>Italian</a:t>
            </a:r>
            <a:r>
              <a:rPr lang="it-IT" altLang="it-IT" sz="1400" dirty="0">
                <a:solidFill>
                  <a:schemeClr val="tx1"/>
                </a:solidFill>
                <a:cs typeface="Arial" panose="020B0604020202020204" pitchFamily="34" charset="0"/>
              </a:rPr>
              <a:t> </a:t>
            </a:r>
            <a:r>
              <a:rPr lang="it-IT" altLang="it-IT" sz="1400" dirty="0" err="1">
                <a:solidFill>
                  <a:schemeClr val="tx1"/>
                </a:solidFill>
                <a:cs typeface="Arial" panose="020B0604020202020204" pitchFamily="34" charset="0"/>
              </a:rPr>
              <a:t>authorities</a:t>
            </a:r>
            <a:r>
              <a:rPr lang="it-IT" altLang="it-IT" sz="1400" dirty="0">
                <a:solidFill>
                  <a:schemeClr val="tx1"/>
                </a:solidFill>
                <a:cs typeface="Arial" panose="020B0604020202020204" pitchFamily="34" charset="0"/>
              </a:rPr>
              <a:t>.</a:t>
            </a:r>
          </a:p>
          <a:p>
            <a:pPr algn="just" hangingPunct="1">
              <a:lnSpc>
                <a:spcPct val="100000"/>
              </a:lnSpc>
              <a:buClrTx/>
              <a:buSzTx/>
              <a:buFontTx/>
              <a:buNone/>
            </a:pPr>
            <a:endParaRPr lang="it-IT" altLang="it-IT" sz="1200" dirty="0">
              <a:solidFill>
                <a:schemeClr val="tx1"/>
              </a:solidFill>
              <a:cs typeface="Arial" panose="020B0604020202020204" pitchFamily="34" charset="0"/>
            </a:endParaRPr>
          </a:p>
          <a:p>
            <a:pPr hangingPunct="1">
              <a:lnSpc>
                <a:spcPct val="100000"/>
              </a:lnSpc>
              <a:buClrTx/>
              <a:buSzTx/>
              <a:buFontTx/>
              <a:buNone/>
            </a:pPr>
            <a:endParaRPr lang="it-IT" altLang="it-IT" sz="1200" dirty="0">
              <a:solidFill>
                <a:schemeClr val="tx1"/>
              </a:solidFill>
              <a:cs typeface="Arial" panose="020B0604020202020204" pitchFamily="34" charset="0"/>
            </a:endParaRPr>
          </a:p>
          <a:p>
            <a:pPr hangingPunct="1">
              <a:lnSpc>
                <a:spcPct val="100000"/>
              </a:lnSpc>
              <a:buClrTx/>
              <a:buSzTx/>
              <a:buFontTx/>
              <a:buNone/>
            </a:pPr>
            <a:endParaRPr lang="it-IT" altLang="it-IT" sz="105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alibri" panose="020F0502020204030204" pitchFamily="34" charset="0"/>
            </a:endParaRPr>
          </a:p>
        </p:txBody>
      </p:sp>
      <p:sp>
        <p:nvSpPr>
          <p:cNvPr id="15366" name="Rectangle 6"/>
          <p:cNvSpPr>
            <a:spLocks noChangeArrowheads="1"/>
          </p:cNvSpPr>
          <p:nvPr/>
        </p:nvSpPr>
        <p:spPr bwMode="auto">
          <a:xfrm>
            <a:off x="2803065" y="416689"/>
            <a:ext cx="3537869" cy="415498"/>
          </a:xfrm>
          <a:prstGeom prst="rect">
            <a:avLst/>
          </a:prstGeom>
          <a:solidFill>
            <a:srgbClr val="0072A4"/>
          </a:solidFill>
          <a:ln>
            <a:noFill/>
          </a:ln>
          <a:effectLst/>
        </p:spPr>
        <p:txBody>
          <a:bodyPr wrap="square" anchor="ctr">
            <a:spAutoFit/>
          </a:bodyPr>
          <a:lstStyle>
            <a:lvl1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it-IT" altLang="it-IT" sz="2100" dirty="0">
                <a:solidFill>
                  <a:srgbClr val="FBFBFB"/>
                </a:solidFill>
                <a:cs typeface="Times New Roman" panose="02020603050405020304" pitchFamily="18" charset="0"/>
              </a:rPr>
              <a:t>PRINICIPAL OBJECTIVES</a:t>
            </a:r>
          </a:p>
        </p:txBody>
      </p:sp>
    </p:spTree>
    <p:extLst>
      <p:ext uri="{BB962C8B-B14F-4D97-AF65-F5344CB8AC3E}">
        <p14:creationId xmlns:p14="http://schemas.microsoft.com/office/powerpoint/2010/main" val="38417112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1"/>
            <a:ext cx="9144000" cy="6858000"/>
          </a:xfrm>
          <a:prstGeom prst="rect">
            <a:avLst/>
          </a:prstGeom>
        </p:spPr>
      </p:pic>
      <p:sp>
        <p:nvSpPr>
          <p:cNvPr id="6" name="Titre 1"/>
          <p:cNvSpPr txBox="1">
            <a:spLocks/>
          </p:cNvSpPr>
          <p:nvPr/>
        </p:nvSpPr>
        <p:spPr>
          <a:xfrm>
            <a:off x="876688" y="3004975"/>
            <a:ext cx="7223368" cy="887618"/>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fr-FR" sz="1400" dirty="0">
                <a:solidFill>
                  <a:schemeClr val="tx1"/>
                </a:solidFill>
                <a:latin typeface="Arial" panose="020B0604020202020204" pitchFamily="34" charset="0"/>
                <a:cs typeface="Arial" panose="020B0604020202020204" pitchFamily="34" charset="0"/>
              </a:rPr>
              <a:t>So far </a:t>
            </a:r>
            <a:r>
              <a:rPr lang="fr-FR" sz="1400" dirty="0">
                <a:solidFill>
                  <a:srgbClr val="0072A4"/>
                </a:solidFill>
                <a:latin typeface="Arial" panose="020B0604020202020204" pitchFamily="34" charset="0"/>
                <a:cs typeface="Arial" panose="020B0604020202020204" pitchFamily="34" charset="0"/>
              </a:rPr>
              <a:t>1336</a:t>
            </a:r>
            <a:r>
              <a:rPr lang="fr-FR" sz="1400" dirty="0">
                <a:solidFill>
                  <a:schemeClr val="accent2"/>
                </a:solidFill>
                <a:latin typeface="Arial" panose="020B0604020202020204" pitchFamily="34" charset="0"/>
                <a:cs typeface="Arial" panose="020B0604020202020204" pitchFamily="34" charset="0"/>
              </a:rPr>
              <a:t> </a:t>
            </a:r>
            <a:r>
              <a:rPr lang="fr-FR" sz="1400" dirty="0" err="1">
                <a:solidFill>
                  <a:schemeClr val="tx1"/>
                </a:solidFill>
                <a:latin typeface="Arial" panose="020B0604020202020204" pitchFamily="34" charset="0"/>
                <a:cs typeface="Arial" panose="020B0604020202020204" pitchFamily="34" charset="0"/>
              </a:rPr>
              <a:t>vulnerable</a:t>
            </a:r>
            <a:r>
              <a:rPr lang="fr-FR" sz="1400" dirty="0">
                <a:solidFill>
                  <a:schemeClr val="tx1"/>
                </a:solidFill>
                <a:latin typeface="Arial" panose="020B0604020202020204" pitchFamily="34" charset="0"/>
                <a:cs typeface="Arial" panose="020B0604020202020204" pitchFamily="34" charset="0"/>
              </a:rPr>
              <a:t> migrants have </a:t>
            </a:r>
            <a:r>
              <a:rPr lang="fr-FR" sz="1400" dirty="0" err="1">
                <a:solidFill>
                  <a:schemeClr val="tx1"/>
                </a:solidFill>
                <a:latin typeface="Arial" panose="020B0604020202020204" pitchFamily="34" charset="0"/>
                <a:cs typeface="Arial" panose="020B0604020202020204" pitchFamily="34" charset="0"/>
              </a:rPr>
              <a:t>entered</a:t>
            </a:r>
            <a:r>
              <a:rPr lang="fr-FR" sz="1400" dirty="0">
                <a:solidFill>
                  <a:schemeClr val="tx1"/>
                </a:solidFill>
                <a:latin typeface="Arial" panose="020B0604020202020204" pitchFamily="34" charset="0"/>
                <a:cs typeface="Arial" panose="020B0604020202020204" pitchFamily="34" charset="0"/>
              </a:rPr>
              <a:t> </a:t>
            </a:r>
            <a:r>
              <a:rPr lang="fr-FR" sz="1400" dirty="0" err="1">
                <a:solidFill>
                  <a:schemeClr val="tx1"/>
                </a:solidFill>
                <a:latin typeface="Arial" panose="020B0604020202020204" pitchFamily="34" charset="0"/>
                <a:cs typeface="Arial" panose="020B0604020202020204" pitchFamily="34" charset="0"/>
              </a:rPr>
              <a:t>Italy</a:t>
            </a:r>
            <a:r>
              <a:rPr lang="fr-FR" sz="1400" dirty="0">
                <a:solidFill>
                  <a:schemeClr val="tx1"/>
                </a:solidFill>
                <a:latin typeface="Arial" panose="020B0604020202020204" pitchFamily="34" charset="0"/>
                <a:cs typeface="Arial" panose="020B0604020202020204" pitchFamily="34" charset="0"/>
              </a:rPr>
              <a:t> </a:t>
            </a:r>
            <a:r>
              <a:rPr lang="fr-FR" sz="1400" dirty="0" err="1">
                <a:solidFill>
                  <a:schemeClr val="tx1"/>
                </a:solidFill>
                <a:latin typeface="Arial" panose="020B0604020202020204" pitchFamily="34" charset="0"/>
                <a:cs typeface="Arial" panose="020B0604020202020204" pitchFamily="34" charset="0"/>
              </a:rPr>
              <a:t>safely</a:t>
            </a:r>
            <a:r>
              <a:rPr lang="fr-FR" sz="1400" dirty="0">
                <a:solidFill>
                  <a:schemeClr val="tx1"/>
                </a:solidFill>
                <a:latin typeface="Arial" panose="020B0604020202020204" pitchFamily="34" charset="0"/>
                <a:cs typeface="Arial" panose="020B0604020202020204" pitchFamily="34" charset="0"/>
              </a:rPr>
              <a:t> and </a:t>
            </a:r>
            <a:r>
              <a:rPr lang="fr-FR" sz="1400" dirty="0" err="1">
                <a:solidFill>
                  <a:schemeClr val="tx1"/>
                </a:solidFill>
                <a:latin typeface="Arial" panose="020B0604020202020204" pitchFamily="34" charset="0"/>
                <a:cs typeface="Arial" panose="020B0604020202020204" pitchFamily="34" charset="0"/>
              </a:rPr>
              <a:t>legally</a:t>
            </a:r>
            <a:r>
              <a:rPr lang="fr-FR" sz="1400" dirty="0">
                <a:solidFill>
                  <a:schemeClr val="tx1"/>
                </a:solidFill>
                <a:latin typeface="Arial" panose="020B0604020202020204" pitchFamily="34" charset="0"/>
                <a:cs typeface="Arial" panose="020B0604020202020204" pitchFamily="34" charset="0"/>
              </a:rPr>
              <a:t> </a:t>
            </a:r>
            <a:r>
              <a:rPr lang="fr-FR" sz="1400" dirty="0" err="1">
                <a:solidFill>
                  <a:schemeClr val="tx1"/>
                </a:solidFill>
                <a:latin typeface="Arial" panose="020B0604020202020204" pitchFamily="34" charset="0"/>
                <a:cs typeface="Arial" panose="020B0604020202020204" pitchFamily="34" charset="0"/>
              </a:rPr>
              <a:t>through</a:t>
            </a:r>
            <a:r>
              <a:rPr lang="fr-FR" sz="1400" dirty="0">
                <a:solidFill>
                  <a:schemeClr val="tx1"/>
                </a:solidFill>
                <a:latin typeface="Arial" panose="020B0604020202020204" pitchFamily="34" charset="0"/>
                <a:cs typeface="Arial" panose="020B0604020202020204" pitchFamily="34" charset="0"/>
              </a:rPr>
              <a:t> </a:t>
            </a:r>
            <a:r>
              <a:rPr lang="fr-FR" sz="1400" dirty="0" err="1">
                <a:solidFill>
                  <a:schemeClr val="tx1"/>
                </a:solidFill>
                <a:latin typeface="Arial" panose="020B0604020202020204" pitchFamily="34" charset="0"/>
                <a:cs typeface="Arial" panose="020B0604020202020204" pitchFamily="34" charset="0"/>
              </a:rPr>
              <a:t>our</a:t>
            </a:r>
            <a:r>
              <a:rPr lang="fr-FR" sz="1400" dirty="0">
                <a:solidFill>
                  <a:schemeClr val="tx1"/>
                </a:solidFill>
                <a:latin typeface="Arial" panose="020B0604020202020204" pitchFamily="34" charset="0"/>
                <a:cs typeface="Arial" panose="020B0604020202020204" pitchFamily="34" charset="0"/>
              </a:rPr>
              <a:t> </a:t>
            </a:r>
            <a:r>
              <a:rPr lang="fr-FR" sz="1400" dirty="0" err="1">
                <a:solidFill>
                  <a:schemeClr val="tx1"/>
                </a:solidFill>
                <a:latin typeface="Arial" panose="020B0604020202020204" pitchFamily="34" charset="0"/>
                <a:cs typeface="Arial" panose="020B0604020202020204" pitchFamily="34" charset="0"/>
              </a:rPr>
              <a:t>humanitarian</a:t>
            </a:r>
            <a:r>
              <a:rPr lang="fr-FR" sz="1400" dirty="0">
                <a:solidFill>
                  <a:schemeClr val="tx1"/>
                </a:solidFill>
                <a:latin typeface="Arial" panose="020B0604020202020204" pitchFamily="34" charset="0"/>
                <a:cs typeface="Arial" panose="020B0604020202020204" pitchFamily="34" charset="0"/>
              </a:rPr>
              <a:t> corridors. Of </a:t>
            </a:r>
            <a:r>
              <a:rPr lang="fr-FR" sz="1400" dirty="0" err="1">
                <a:solidFill>
                  <a:schemeClr val="tx1"/>
                </a:solidFill>
                <a:latin typeface="Arial" panose="020B0604020202020204" pitchFamily="34" charset="0"/>
                <a:cs typeface="Arial" panose="020B0604020202020204" pitchFamily="34" charset="0"/>
              </a:rPr>
              <a:t>these</a:t>
            </a:r>
            <a:r>
              <a:rPr lang="fr-FR" sz="1400" dirty="0">
                <a:solidFill>
                  <a:schemeClr val="tx1"/>
                </a:solidFill>
                <a:latin typeface="Arial" panose="020B0604020202020204" pitchFamily="34" charset="0"/>
                <a:cs typeface="Arial" panose="020B0604020202020204" pitchFamily="34" charset="0"/>
              </a:rPr>
              <a:t>, </a:t>
            </a:r>
            <a:r>
              <a:rPr lang="fr-FR" sz="1400" dirty="0">
                <a:solidFill>
                  <a:srgbClr val="0072A4"/>
                </a:solidFill>
                <a:latin typeface="Arial" panose="020B0604020202020204" pitchFamily="34" charset="0"/>
                <a:cs typeface="Arial" panose="020B0604020202020204" pitchFamily="34" charset="0"/>
              </a:rPr>
              <a:t>612</a:t>
            </a:r>
            <a:r>
              <a:rPr lang="fr-FR" sz="1400" dirty="0">
                <a:solidFill>
                  <a:schemeClr val="tx1"/>
                </a:solidFill>
                <a:latin typeface="Arial" panose="020B0604020202020204" pitchFamily="34" charset="0"/>
                <a:cs typeface="Arial" panose="020B0604020202020204" pitchFamily="34" charset="0"/>
              </a:rPr>
              <a:t> have been </a:t>
            </a:r>
            <a:r>
              <a:rPr lang="fr-FR" sz="1400" dirty="0" err="1">
                <a:solidFill>
                  <a:schemeClr val="tx1"/>
                </a:solidFill>
                <a:latin typeface="Arial" panose="020B0604020202020204" pitchFamily="34" charset="0"/>
                <a:cs typeface="Arial" panose="020B0604020202020204" pitchFamily="34" charset="0"/>
              </a:rPr>
              <a:t>looked</a:t>
            </a:r>
            <a:r>
              <a:rPr lang="fr-FR" sz="1400" dirty="0">
                <a:solidFill>
                  <a:schemeClr val="tx1"/>
                </a:solidFill>
                <a:latin typeface="Arial" panose="020B0604020202020204" pitchFamily="34" charset="0"/>
                <a:cs typeface="Arial" panose="020B0604020202020204" pitchFamily="34" charset="0"/>
              </a:rPr>
              <a:t> </a:t>
            </a:r>
            <a:r>
              <a:rPr lang="fr-FR" sz="1400" dirty="0" err="1">
                <a:solidFill>
                  <a:schemeClr val="tx1"/>
                </a:solidFill>
                <a:latin typeface="Arial" panose="020B0604020202020204" pitchFamily="34" charset="0"/>
                <a:cs typeface="Arial" panose="020B0604020202020204" pitchFamily="34" charset="0"/>
              </a:rPr>
              <a:t>after</a:t>
            </a:r>
            <a:r>
              <a:rPr lang="fr-FR" sz="1400" dirty="0">
                <a:solidFill>
                  <a:schemeClr val="tx1"/>
                </a:solidFill>
                <a:latin typeface="Arial" panose="020B0604020202020204" pitchFamily="34" charset="0"/>
                <a:cs typeface="Arial" panose="020B0604020202020204" pitchFamily="34" charset="0"/>
              </a:rPr>
              <a:t> by the </a:t>
            </a:r>
            <a:r>
              <a:rPr lang="fr-FR" sz="1400" dirty="0" err="1">
                <a:solidFill>
                  <a:schemeClr val="tx1"/>
                </a:solidFill>
                <a:latin typeface="Arial" panose="020B0604020202020204" pitchFamily="34" charset="0"/>
                <a:cs typeface="Arial" panose="020B0604020202020204" pitchFamily="34" charset="0"/>
              </a:rPr>
              <a:t>Federation</a:t>
            </a:r>
            <a:r>
              <a:rPr lang="fr-FR" sz="1400" dirty="0">
                <a:solidFill>
                  <a:schemeClr val="tx1"/>
                </a:solidFill>
                <a:latin typeface="Arial" panose="020B0604020202020204" pitchFamily="34" charset="0"/>
                <a:cs typeface="Arial" panose="020B0604020202020204" pitchFamily="34" charset="0"/>
              </a:rPr>
              <a:t> of Protestant </a:t>
            </a:r>
            <a:r>
              <a:rPr lang="fr-FR" sz="1400" dirty="0" err="1">
                <a:solidFill>
                  <a:schemeClr val="tx1"/>
                </a:solidFill>
                <a:latin typeface="Arial" panose="020B0604020202020204" pitchFamily="34" charset="0"/>
                <a:cs typeface="Arial" panose="020B0604020202020204" pitchFamily="34" charset="0"/>
              </a:rPr>
              <a:t>Churches</a:t>
            </a:r>
            <a:r>
              <a:rPr lang="fr-FR" sz="1400" dirty="0">
                <a:solidFill>
                  <a:schemeClr val="tx1"/>
                </a:solidFill>
                <a:latin typeface="Arial" panose="020B0604020202020204" pitchFamily="34" charset="0"/>
                <a:cs typeface="Arial" panose="020B0604020202020204" pitchFamily="34" charset="0"/>
              </a:rPr>
              <a:t> in </a:t>
            </a:r>
            <a:r>
              <a:rPr lang="fr-FR" sz="1400" dirty="0" err="1">
                <a:solidFill>
                  <a:schemeClr val="tx1"/>
                </a:solidFill>
                <a:latin typeface="Arial" panose="020B0604020202020204" pitchFamily="34" charset="0"/>
                <a:cs typeface="Arial" panose="020B0604020202020204" pitchFamily="34" charset="0"/>
              </a:rPr>
              <a:t>Italy</a:t>
            </a:r>
            <a:r>
              <a:rPr lang="fr-FR" sz="1400" dirty="0">
                <a:solidFill>
                  <a:schemeClr val="tx1"/>
                </a:solidFill>
                <a:latin typeface="Arial" panose="020B0604020202020204" pitchFamily="34" charset="0"/>
                <a:cs typeface="Arial" panose="020B0604020202020204" pitchFamily="34" charset="0"/>
              </a:rPr>
              <a:t>, FCEI-CSD.</a:t>
            </a:r>
          </a:p>
          <a:p>
            <a:pPr algn="just"/>
            <a:r>
              <a:rPr lang="fr-FR" sz="1400" dirty="0">
                <a:solidFill>
                  <a:schemeClr val="accent2"/>
                </a:solidFill>
                <a:latin typeface="Arial" panose="020B0604020202020204" pitchFamily="34" charset="0"/>
                <a:cs typeface="Arial" panose="020B0604020202020204" pitchFamily="34" charset="0"/>
              </a:rPr>
              <a:t> </a:t>
            </a:r>
          </a:p>
        </p:txBody>
      </p:sp>
      <p:sp>
        <p:nvSpPr>
          <p:cNvPr id="7" name="Titre 1"/>
          <p:cNvSpPr txBox="1">
            <a:spLocks/>
          </p:cNvSpPr>
          <p:nvPr/>
        </p:nvSpPr>
        <p:spPr>
          <a:xfrm>
            <a:off x="876688" y="4251091"/>
            <a:ext cx="6935672" cy="54983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1400" dirty="0">
                <a:solidFill>
                  <a:srgbClr val="0072A4"/>
                </a:solidFill>
                <a:latin typeface="Arial" panose="020B0604020202020204" pitchFamily="34" charset="0"/>
                <a:cs typeface="Arial" panose="020B0604020202020204" pitchFamily="34" charset="0"/>
              </a:rPr>
              <a:t>74% OF BENEFICIARIES HAVE BEEN GRANTED A FORM OF INTERNATIONAL PROTECTION </a:t>
            </a:r>
            <a:endParaRPr lang="fr-FR" sz="1400" dirty="0">
              <a:solidFill>
                <a:srgbClr val="0072A4"/>
              </a:solidFill>
              <a:latin typeface="Arial" panose="020B0604020202020204" pitchFamily="34" charset="0"/>
              <a:cs typeface="Arial" panose="020B0604020202020204" pitchFamily="34" charset="0"/>
            </a:endParaRPr>
          </a:p>
        </p:txBody>
      </p:sp>
      <p:sp>
        <p:nvSpPr>
          <p:cNvPr id="8" name="Titre 1"/>
          <p:cNvSpPr txBox="1">
            <a:spLocks/>
          </p:cNvSpPr>
          <p:nvPr/>
        </p:nvSpPr>
        <p:spPr>
          <a:xfrm>
            <a:off x="641444" y="4394152"/>
            <a:ext cx="6360746" cy="1234727"/>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2700" dirty="0">
              <a:solidFill>
                <a:schemeClr val="accent2"/>
              </a:solidFill>
            </a:endParaRPr>
          </a:p>
        </p:txBody>
      </p:sp>
      <p:sp>
        <p:nvSpPr>
          <p:cNvPr id="9" name="Sous-titre 2"/>
          <p:cNvSpPr txBox="1">
            <a:spLocks/>
          </p:cNvSpPr>
          <p:nvPr/>
        </p:nvSpPr>
        <p:spPr>
          <a:xfrm>
            <a:off x="641444" y="2113495"/>
            <a:ext cx="6550659" cy="822674"/>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fr-FR" sz="1500" dirty="0"/>
          </a:p>
        </p:txBody>
      </p:sp>
      <p:sp>
        <p:nvSpPr>
          <p:cNvPr id="10" name="Sous-titre 2"/>
          <p:cNvSpPr txBox="1">
            <a:spLocks/>
          </p:cNvSpPr>
          <p:nvPr/>
        </p:nvSpPr>
        <p:spPr>
          <a:xfrm>
            <a:off x="294913" y="2503718"/>
            <a:ext cx="6550659" cy="822674"/>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fr-FR" sz="1500" dirty="0"/>
          </a:p>
        </p:txBody>
      </p:sp>
      <p:sp>
        <p:nvSpPr>
          <p:cNvPr id="11" name="Sous-titre 2"/>
          <p:cNvSpPr txBox="1">
            <a:spLocks/>
          </p:cNvSpPr>
          <p:nvPr/>
        </p:nvSpPr>
        <p:spPr>
          <a:xfrm>
            <a:off x="622103" y="4863494"/>
            <a:ext cx="6341405" cy="822674"/>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it-IT" sz="1500" dirty="0">
              <a:solidFill>
                <a:schemeClr val="tx1"/>
              </a:solidFill>
            </a:endParaRPr>
          </a:p>
          <a:p>
            <a:pPr marL="0" indent="0">
              <a:buNone/>
            </a:pPr>
            <a:endParaRPr lang="fr-FR" sz="1500" dirty="0">
              <a:solidFill>
                <a:schemeClr val="tx1"/>
              </a:solidFill>
            </a:endParaRPr>
          </a:p>
        </p:txBody>
      </p:sp>
      <p:sp>
        <p:nvSpPr>
          <p:cNvPr id="12" name="Sous-titre 2"/>
          <p:cNvSpPr txBox="1">
            <a:spLocks/>
          </p:cNvSpPr>
          <p:nvPr/>
        </p:nvSpPr>
        <p:spPr>
          <a:xfrm>
            <a:off x="1612118" y="3699927"/>
            <a:ext cx="6047741" cy="822674"/>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fr-FR" sz="1500" dirty="0"/>
          </a:p>
        </p:txBody>
      </p:sp>
      <p:sp>
        <p:nvSpPr>
          <p:cNvPr id="14" name="Sous-titre 2"/>
          <p:cNvSpPr txBox="1">
            <a:spLocks/>
          </p:cNvSpPr>
          <p:nvPr/>
        </p:nvSpPr>
        <p:spPr>
          <a:xfrm>
            <a:off x="767203" y="4634013"/>
            <a:ext cx="6119838" cy="822675"/>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fr-FR" sz="1500" dirty="0"/>
          </a:p>
        </p:txBody>
      </p:sp>
      <p:sp>
        <p:nvSpPr>
          <p:cNvPr id="16" name="Sous-titre 2"/>
          <p:cNvSpPr txBox="1">
            <a:spLocks/>
          </p:cNvSpPr>
          <p:nvPr/>
        </p:nvSpPr>
        <p:spPr>
          <a:xfrm>
            <a:off x="622103" y="5136986"/>
            <a:ext cx="6119838" cy="822675"/>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fr-FR" sz="1500" dirty="0"/>
          </a:p>
        </p:txBody>
      </p:sp>
      <p:sp>
        <p:nvSpPr>
          <p:cNvPr id="18" name="Sous-titre 2"/>
          <p:cNvSpPr txBox="1">
            <a:spLocks/>
          </p:cNvSpPr>
          <p:nvPr/>
        </p:nvSpPr>
        <p:spPr>
          <a:xfrm>
            <a:off x="622103" y="4912824"/>
            <a:ext cx="2224209" cy="895427"/>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fr-FR" sz="1500" dirty="0"/>
          </a:p>
        </p:txBody>
      </p:sp>
      <p:graphicFrame>
        <p:nvGraphicFramePr>
          <p:cNvPr id="5" name="Tabella 4">
            <a:extLst>
              <a:ext uri="{FF2B5EF4-FFF2-40B4-BE49-F238E27FC236}">
                <a16:creationId xmlns:a16="http://schemas.microsoft.com/office/drawing/2014/main" id="{53595411-C3B4-4F09-BD46-2E5F2686F05F}"/>
              </a:ext>
            </a:extLst>
          </p:cNvPr>
          <p:cNvGraphicFramePr>
            <a:graphicFrameLocks noGrp="1"/>
          </p:cNvGraphicFramePr>
          <p:nvPr>
            <p:extLst>
              <p:ext uri="{D42A27DB-BD31-4B8C-83A1-F6EECF244321}">
                <p14:modId xmlns:p14="http://schemas.microsoft.com/office/powerpoint/2010/main" val="4279033324"/>
              </p:ext>
            </p:extLst>
          </p:nvPr>
        </p:nvGraphicFramePr>
        <p:xfrm>
          <a:off x="895242" y="1754561"/>
          <a:ext cx="7272809" cy="936189"/>
        </p:xfrm>
        <a:graphic>
          <a:graphicData uri="http://schemas.openxmlformats.org/drawingml/2006/table">
            <a:tbl>
              <a:tblPr firstRow="1" bandRow="1">
                <a:tableStyleId>{5C22544A-7EE6-4342-B048-85BDC9FD1C3A}</a:tableStyleId>
              </a:tblPr>
              <a:tblGrid>
                <a:gridCol w="872455">
                  <a:extLst>
                    <a:ext uri="{9D8B030D-6E8A-4147-A177-3AD203B41FA5}">
                      <a16:colId xmlns:a16="http://schemas.microsoft.com/office/drawing/2014/main" val="4272597983"/>
                    </a:ext>
                  </a:extLst>
                </a:gridCol>
                <a:gridCol w="533436">
                  <a:extLst>
                    <a:ext uri="{9D8B030D-6E8A-4147-A177-3AD203B41FA5}">
                      <a16:colId xmlns:a16="http://schemas.microsoft.com/office/drawing/2014/main" val="713347564"/>
                    </a:ext>
                  </a:extLst>
                </a:gridCol>
                <a:gridCol w="838257">
                  <a:extLst>
                    <a:ext uri="{9D8B030D-6E8A-4147-A177-3AD203B41FA5}">
                      <a16:colId xmlns:a16="http://schemas.microsoft.com/office/drawing/2014/main" val="4221535895"/>
                    </a:ext>
                  </a:extLst>
                </a:gridCol>
                <a:gridCol w="466756">
                  <a:extLst>
                    <a:ext uri="{9D8B030D-6E8A-4147-A177-3AD203B41FA5}">
                      <a16:colId xmlns:a16="http://schemas.microsoft.com/office/drawing/2014/main" val="3254327430"/>
                    </a:ext>
                  </a:extLst>
                </a:gridCol>
                <a:gridCol w="819206">
                  <a:extLst>
                    <a:ext uri="{9D8B030D-6E8A-4147-A177-3AD203B41FA5}">
                      <a16:colId xmlns:a16="http://schemas.microsoft.com/office/drawing/2014/main" val="3278994734"/>
                    </a:ext>
                  </a:extLst>
                </a:gridCol>
                <a:gridCol w="875565">
                  <a:extLst>
                    <a:ext uri="{9D8B030D-6E8A-4147-A177-3AD203B41FA5}">
                      <a16:colId xmlns:a16="http://schemas.microsoft.com/office/drawing/2014/main" val="3103742124"/>
                    </a:ext>
                  </a:extLst>
                </a:gridCol>
                <a:gridCol w="820000">
                  <a:extLst>
                    <a:ext uri="{9D8B030D-6E8A-4147-A177-3AD203B41FA5}">
                      <a16:colId xmlns:a16="http://schemas.microsoft.com/office/drawing/2014/main" val="56935557"/>
                    </a:ext>
                  </a:extLst>
                </a:gridCol>
                <a:gridCol w="628691">
                  <a:extLst>
                    <a:ext uri="{9D8B030D-6E8A-4147-A177-3AD203B41FA5}">
                      <a16:colId xmlns:a16="http://schemas.microsoft.com/office/drawing/2014/main" val="4264648851"/>
                    </a:ext>
                  </a:extLst>
                </a:gridCol>
                <a:gridCol w="647745">
                  <a:extLst>
                    <a:ext uri="{9D8B030D-6E8A-4147-A177-3AD203B41FA5}">
                      <a16:colId xmlns:a16="http://schemas.microsoft.com/office/drawing/2014/main" val="748421302"/>
                    </a:ext>
                  </a:extLst>
                </a:gridCol>
                <a:gridCol w="770698">
                  <a:extLst>
                    <a:ext uri="{9D8B030D-6E8A-4147-A177-3AD203B41FA5}">
                      <a16:colId xmlns:a16="http://schemas.microsoft.com/office/drawing/2014/main" val="3585128198"/>
                    </a:ext>
                  </a:extLst>
                </a:gridCol>
              </a:tblGrid>
              <a:tr h="521499">
                <a:tc>
                  <a:txBody>
                    <a:bodyPr/>
                    <a:lstStyle/>
                    <a:p>
                      <a:pPr algn="ctr"/>
                      <a:r>
                        <a:rPr lang="it-IT" sz="1100" dirty="0">
                          <a:solidFill>
                            <a:srgbClr val="002060"/>
                          </a:solidFill>
                          <a:latin typeface="Arial" panose="020B0604020202020204" pitchFamily="34" charset="0"/>
                          <a:cs typeface="Arial" panose="020B0604020202020204" pitchFamily="34" charset="0"/>
                        </a:rPr>
                        <a:t>Country</a:t>
                      </a:r>
                      <a:r>
                        <a:rPr lang="it-IT" sz="1100" baseline="0" dirty="0">
                          <a:solidFill>
                            <a:srgbClr val="002060"/>
                          </a:solidFill>
                          <a:latin typeface="Arial" panose="020B0604020202020204" pitchFamily="34" charset="0"/>
                          <a:cs typeface="Arial" panose="020B0604020202020204" pitchFamily="34" charset="0"/>
                        </a:rPr>
                        <a:t> </a:t>
                      </a:r>
                      <a:endParaRPr lang="it-IT" sz="1100" dirty="0">
                        <a:solidFill>
                          <a:srgbClr val="002060"/>
                        </a:solidFill>
                        <a:latin typeface="Arial" panose="020B0604020202020204" pitchFamily="34" charset="0"/>
                        <a:cs typeface="Arial" panose="020B0604020202020204" pitchFamily="34" charset="0"/>
                      </a:endParaRPr>
                    </a:p>
                  </a:txBody>
                  <a:tcPr marL="68580" marR="68580" marT="34290" marB="34290" anchor="ctr">
                    <a:solidFill>
                      <a:srgbClr val="0072A4"/>
                    </a:solidFill>
                  </a:tcPr>
                </a:tc>
                <a:tc>
                  <a:txBody>
                    <a:bodyPr/>
                    <a:lstStyle/>
                    <a:p>
                      <a:pPr algn="ctr"/>
                      <a:r>
                        <a:rPr lang="it-IT" sz="1100" dirty="0">
                          <a:solidFill>
                            <a:srgbClr val="002060"/>
                          </a:solidFill>
                          <a:latin typeface="Arial" panose="020B0604020202020204" pitchFamily="34" charset="0"/>
                          <a:cs typeface="Arial" panose="020B0604020202020204" pitchFamily="34" charset="0"/>
                        </a:rPr>
                        <a:t>Syria</a:t>
                      </a:r>
                    </a:p>
                  </a:txBody>
                  <a:tcPr marL="68580" marR="68580" marT="34290" marB="34290" anchor="ctr">
                    <a:solidFill>
                      <a:srgbClr val="0072A4"/>
                    </a:solidFill>
                  </a:tcPr>
                </a:tc>
                <a:tc>
                  <a:txBody>
                    <a:bodyPr/>
                    <a:lstStyle/>
                    <a:p>
                      <a:pPr algn="ctr"/>
                      <a:r>
                        <a:rPr lang="it-IT" sz="1100" dirty="0">
                          <a:solidFill>
                            <a:srgbClr val="002060"/>
                          </a:solidFill>
                          <a:latin typeface="Arial" panose="020B0604020202020204" pitchFamily="34" charset="0"/>
                          <a:cs typeface="Arial" panose="020B0604020202020204" pitchFamily="34" charset="0"/>
                        </a:rPr>
                        <a:t>Palestine</a:t>
                      </a:r>
                    </a:p>
                    <a:p>
                      <a:pPr algn="ctr"/>
                      <a:r>
                        <a:rPr lang="it-IT" sz="1100" dirty="0">
                          <a:solidFill>
                            <a:srgbClr val="002060"/>
                          </a:solidFill>
                          <a:latin typeface="Arial" panose="020B0604020202020204" pitchFamily="34" charset="0"/>
                          <a:cs typeface="Arial" panose="020B0604020202020204" pitchFamily="34" charset="0"/>
                        </a:rPr>
                        <a:t>(Syria)</a:t>
                      </a:r>
                    </a:p>
                  </a:txBody>
                  <a:tcPr marL="68580" marR="68580" marT="34290" marB="34290" anchor="ctr">
                    <a:solidFill>
                      <a:srgbClr val="0072A4"/>
                    </a:solidFill>
                  </a:tcPr>
                </a:tc>
                <a:tc>
                  <a:txBody>
                    <a:bodyPr/>
                    <a:lstStyle/>
                    <a:p>
                      <a:pPr algn="ctr"/>
                      <a:r>
                        <a:rPr lang="it-IT" sz="1100" dirty="0">
                          <a:solidFill>
                            <a:srgbClr val="002060"/>
                          </a:solidFill>
                          <a:latin typeface="Arial" panose="020B0604020202020204" pitchFamily="34" charset="0"/>
                          <a:cs typeface="Arial" panose="020B0604020202020204" pitchFamily="34" charset="0"/>
                        </a:rPr>
                        <a:t>Iraq</a:t>
                      </a:r>
                    </a:p>
                  </a:txBody>
                  <a:tcPr marL="68580" marR="68580" marT="34290" marB="34290" anchor="ctr">
                    <a:solidFill>
                      <a:srgbClr val="0072A4"/>
                    </a:solidFill>
                  </a:tcPr>
                </a:tc>
                <a:tc>
                  <a:txBody>
                    <a:bodyPr/>
                    <a:lstStyle/>
                    <a:p>
                      <a:pPr algn="ctr"/>
                      <a:endParaRPr lang="it-IT" sz="1100" dirty="0">
                        <a:solidFill>
                          <a:srgbClr val="002060"/>
                        </a:solidFill>
                        <a:latin typeface="Arial" panose="020B0604020202020204" pitchFamily="34" charset="0"/>
                        <a:cs typeface="Arial" panose="020B0604020202020204" pitchFamily="34" charset="0"/>
                      </a:endParaRPr>
                    </a:p>
                    <a:p>
                      <a:pPr algn="ctr"/>
                      <a:r>
                        <a:rPr lang="it-IT" sz="1100" dirty="0">
                          <a:solidFill>
                            <a:srgbClr val="002060"/>
                          </a:solidFill>
                          <a:latin typeface="Arial" panose="020B0604020202020204" pitchFamily="34" charset="0"/>
                          <a:cs typeface="Arial" panose="020B0604020202020204" pitchFamily="34" charset="0"/>
                        </a:rPr>
                        <a:t>Palestine</a:t>
                      </a:r>
                    </a:p>
                    <a:p>
                      <a:pPr algn="ctr"/>
                      <a:endParaRPr lang="it-IT" sz="1100" dirty="0">
                        <a:solidFill>
                          <a:srgbClr val="002060"/>
                        </a:solidFill>
                        <a:latin typeface="Arial" panose="020B0604020202020204" pitchFamily="34" charset="0"/>
                        <a:cs typeface="Arial" panose="020B0604020202020204" pitchFamily="34" charset="0"/>
                      </a:endParaRPr>
                    </a:p>
                  </a:txBody>
                  <a:tcPr marL="68580" marR="68580" marT="34290" marB="34290" anchor="ctr">
                    <a:solidFill>
                      <a:srgbClr val="0072A4"/>
                    </a:solidFill>
                  </a:tcPr>
                </a:tc>
                <a:tc>
                  <a:txBody>
                    <a:bodyPr/>
                    <a:lstStyle/>
                    <a:p>
                      <a:pPr algn="ctr"/>
                      <a:r>
                        <a:rPr lang="it-IT" sz="1100" dirty="0">
                          <a:solidFill>
                            <a:srgbClr val="002060"/>
                          </a:solidFill>
                          <a:latin typeface="Arial" panose="020B0604020202020204" pitchFamily="34" charset="0"/>
                          <a:cs typeface="Arial" panose="020B0604020202020204" pitchFamily="34" charset="0"/>
                        </a:rPr>
                        <a:t>Lebanon</a:t>
                      </a:r>
                    </a:p>
                  </a:txBody>
                  <a:tcPr marL="68580" marR="68580" marT="34290" marB="34290" anchor="ctr">
                    <a:solidFill>
                      <a:srgbClr val="0072A4"/>
                    </a:solidFill>
                  </a:tcPr>
                </a:tc>
                <a:tc>
                  <a:txBody>
                    <a:bodyPr/>
                    <a:lstStyle/>
                    <a:p>
                      <a:pPr algn="ctr"/>
                      <a:r>
                        <a:rPr lang="it-IT" sz="1100" dirty="0">
                          <a:solidFill>
                            <a:srgbClr val="002060"/>
                          </a:solidFill>
                          <a:latin typeface="Arial" panose="020B0604020202020204" pitchFamily="34" charset="0"/>
                          <a:cs typeface="Arial" panose="020B0604020202020204" pitchFamily="34" charset="0"/>
                        </a:rPr>
                        <a:t>Palestine</a:t>
                      </a:r>
                    </a:p>
                    <a:p>
                      <a:pPr algn="ctr"/>
                      <a:r>
                        <a:rPr lang="it-IT" sz="1100" dirty="0">
                          <a:solidFill>
                            <a:srgbClr val="002060"/>
                          </a:solidFill>
                          <a:latin typeface="Arial" panose="020B0604020202020204" pitchFamily="34" charset="0"/>
                          <a:cs typeface="Arial" panose="020B0604020202020204" pitchFamily="34" charset="0"/>
                        </a:rPr>
                        <a:t>(Lebanon)</a:t>
                      </a:r>
                    </a:p>
                  </a:txBody>
                  <a:tcPr marL="68580" marR="68580" marT="34290" marB="34290" anchor="ctr">
                    <a:solidFill>
                      <a:srgbClr val="0072A4"/>
                    </a:solidFill>
                  </a:tcPr>
                </a:tc>
                <a:tc>
                  <a:txBody>
                    <a:bodyPr/>
                    <a:lstStyle/>
                    <a:p>
                      <a:pPr algn="ctr"/>
                      <a:r>
                        <a:rPr lang="it-IT" sz="1100" dirty="0">
                          <a:solidFill>
                            <a:srgbClr val="002060"/>
                          </a:solidFill>
                          <a:latin typeface="Arial" panose="020B0604020202020204" pitchFamily="34" charset="0"/>
                          <a:cs typeface="Arial" panose="020B0604020202020204" pitchFamily="34" charset="0"/>
                        </a:rPr>
                        <a:t>Yemen</a:t>
                      </a:r>
                    </a:p>
                  </a:txBody>
                  <a:tcPr marL="68580" marR="68580" marT="34290" marB="34290" anchor="ctr">
                    <a:solidFill>
                      <a:srgbClr val="0072A4"/>
                    </a:solidFill>
                  </a:tcPr>
                </a:tc>
                <a:tc>
                  <a:txBody>
                    <a:bodyPr/>
                    <a:lstStyle/>
                    <a:p>
                      <a:pPr algn="ctr"/>
                      <a:r>
                        <a:rPr lang="it-IT" sz="1100" dirty="0">
                          <a:solidFill>
                            <a:srgbClr val="002060"/>
                          </a:solidFill>
                          <a:latin typeface="Arial" panose="020B0604020202020204" pitchFamily="34" charset="0"/>
                          <a:cs typeface="Arial" panose="020B0604020202020204" pitchFamily="34" charset="0"/>
                        </a:rPr>
                        <a:t>Jordan</a:t>
                      </a:r>
                    </a:p>
                  </a:txBody>
                  <a:tcPr marL="68580" marR="68580" marT="34290" marB="34290" anchor="ctr">
                    <a:solidFill>
                      <a:srgbClr val="0072A4"/>
                    </a:solidFill>
                  </a:tcPr>
                </a:tc>
                <a:tc>
                  <a:txBody>
                    <a:bodyPr/>
                    <a:lstStyle/>
                    <a:p>
                      <a:pPr algn="ctr"/>
                      <a:r>
                        <a:rPr lang="it-IT" sz="1100" dirty="0">
                          <a:solidFill>
                            <a:srgbClr val="002060"/>
                          </a:solidFill>
                          <a:latin typeface="Arial" panose="020B0604020202020204" pitchFamily="34" charset="0"/>
                          <a:cs typeface="Arial" panose="020B0604020202020204" pitchFamily="34" charset="0"/>
                        </a:rPr>
                        <a:t>Morocco</a:t>
                      </a:r>
                    </a:p>
                  </a:txBody>
                  <a:tcPr marL="68580" marR="68580" marT="34290" marB="34290" anchor="ctr">
                    <a:solidFill>
                      <a:srgbClr val="0072A4"/>
                    </a:solidFill>
                  </a:tcPr>
                </a:tc>
                <a:extLst>
                  <a:ext uri="{0D108BD9-81ED-4DB2-BD59-A6C34878D82A}">
                    <a16:rowId xmlns:a16="http://schemas.microsoft.com/office/drawing/2014/main" val="1533870878"/>
                  </a:ext>
                </a:extLst>
              </a:tr>
              <a:tr h="364689">
                <a:tc>
                  <a:txBody>
                    <a:bodyPr/>
                    <a:lstStyle/>
                    <a:p>
                      <a:pPr algn="ctr"/>
                      <a:r>
                        <a:rPr lang="it-IT" sz="1100" dirty="0" err="1">
                          <a:latin typeface="Arial" panose="020B0604020202020204" pitchFamily="34" charset="0"/>
                          <a:cs typeface="Arial" panose="020B0604020202020204" pitchFamily="34" charset="0"/>
                        </a:rPr>
                        <a:t>Guests</a:t>
                      </a:r>
                      <a:endParaRPr lang="it-IT" sz="1100" dirty="0">
                        <a:latin typeface="Arial" panose="020B0604020202020204" pitchFamily="34" charset="0"/>
                        <a:cs typeface="Arial" panose="020B0604020202020204" pitchFamily="34" charset="0"/>
                      </a:endParaRPr>
                    </a:p>
                  </a:txBody>
                  <a:tcPr marL="68580" marR="68580" marT="34290" marB="34290" anchor="ctr">
                    <a:solidFill>
                      <a:srgbClr val="A7B9DC"/>
                    </a:solidFill>
                  </a:tcPr>
                </a:tc>
                <a:tc>
                  <a:txBody>
                    <a:bodyPr/>
                    <a:lstStyle/>
                    <a:p>
                      <a:pPr algn="ctr"/>
                      <a:r>
                        <a:rPr lang="it-IT" sz="1100" dirty="0">
                          <a:latin typeface="Arial" panose="020B0604020202020204" pitchFamily="34" charset="0"/>
                          <a:cs typeface="Arial" panose="020B0604020202020204" pitchFamily="34" charset="0"/>
                        </a:rPr>
                        <a:t>1235</a:t>
                      </a:r>
                    </a:p>
                  </a:txBody>
                  <a:tcPr marL="68580" marR="68580" marT="34290" marB="34290" anchor="ctr">
                    <a:solidFill>
                      <a:srgbClr val="A7B9DC"/>
                    </a:solidFill>
                  </a:tcPr>
                </a:tc>
                <a:tc>
                  <a:txBody>
                    <a:bodyPr/>
                    <a:lstStyle/>
                    <a:p>
                      <a:pPr algn="ctr"/>
                      <a:r>
                        <a:rPr lang="it-IT" sz="1100" dirty="0">
                          <a:latin typeface="Arial" panose="020B0604020202020204" pitchFamily="34" charset="0"/>
                          <a:cs typeface="Arial" panose="020B0604020202020204" pitchFamily="34" charset="0"/>
                        </a:rPr>
                        <a:t>32</a:t>
                      </a:r>
                    </a:p>
                  </a:txBody>
                  <a:tcPr marL="68580" marR="68580" marT="34290" marB="34290" anchor="ctr">
                    <a:solidFill>
                      <a:srgbClr val="A7B9DC"/>
                    </a:solidFill>
                  </a:tcPr>
                </a:tc>
                <a:tc>
                  <a:txBody>
                    <a:bodyPr/>
                    <a:lstStyle/>
                    <a:p>
                      <a:pPr algn="ctr"/>
                      <a:r>
                        <a:rPr lang="it-IT" sz="1100" dirty="0">
                          <a:latin typeface="Arial" panose="020B0604020202020204" pitchFamily="34" charset="0"/>
                          <a:cs typeface="Arial" panose="020B0604020202020204" pitchFamily="34" charset="0"/>
                        </a:rPr>
                        <a:t>19</a:t>
                      </a:r>
                    </a:p>
                  </a:txBody>
                  <a:tcPr marL="68580" marR="68580" marT="34290" marB="34290" anchor="ctr">
                    <a:solidFill>
                      <a:srgbClr val="A7B9DC"/>
                    </a:solidFill>
                  </a:tcPr>
                </a:tc>
                <a:tc>
                  <a:txBody>
                    <a:bodyPr/>
                    <a:lstStyle/>
                    <a:p>
                      <a:pPr algn="ctr"/>
                      <a:r>
                        <a:rPr lang="it-IT" sz="1100" dirty="0">
                          <a:latin typeface="Arial" panose="020B0604020202020204" pitchFamily="34" charset="0"/>
                          <a:cs typeface="Arial" panose="020B0604020202020204" pitchFamily="34" charset="0"/>
                        </a:rPr>
                        <a:t>11</a:t>
                      </a:r>
                    </a:p>
                  </a:txBody>
                  <a:tcPr marL="68580" marR="68580" marT="34290" marB="34290" anchor="ctr">
                    <a:solidFill>
                      <a:srgbClr val="A7B9DC"/>
                    </a:solidFill>
                  </a:tcPr>
                </a:tc>
                <a:tc>
                  <a:txBody>
                    <a:bodyPr/>
                    <a:lstStyle/>
                    <a:p>
                      <a:pPr algn="ctr"/>
                      <a:r>
                        <a:rPr lang="it-IT" sz="1100" dirty="0">
                          <a:latin typeface="Arial" panose="020B0604020202020204" pitchFamily="34" charset="0"/>
                          <a:cs typeface="Arial" panose="020B0604020202020204" pitchFamily="34" charset="0"/>
                        </a:rPr>
                        <a:t>10</a:t>
                      </a:r>
                    </a:p>
                  </a:txBody>
                  <a:tcPr marL="68580" marR="68580" marT="34290" marB="34290" anchor="ctr">
                    <a:solidFill>
                      <a:srgbClr val="A7B9DC"/>
                    </a:solidFill>
                  </a:tcPr>
                </a:tc>
                <a:tc>
                  <a:txBody>
                    <a:bodyPr/>
                    <a:lstStyle/>
                    <a:p>
                      <a:pPr algn="ctr"/>
                      <a:r>
                        <a:rPr lang="it-IT" sz="1100" dirty="0">
                          <a:latin typeface="Arial" panose="020B0604020202020204" pitchFamily="34" charset="0"/>
                          <a:cs typeface="Arial" panose="020B0604020202020204" pitchFamily="34" charset="0"/>
                        </a:rPr>
                        <a:t>2</a:t>
                      </a:r>
                    </a:p>
                  </a:txBody>
                  <a:tcPr marL="68580" marR="68580" marT="34290" marB="34290" anchor="ctr">
                    <a:solidFill>
                      <a:srgbClr val="A7B9DC"/>
                    </a:solidFill>
                  </a:tcPr>
                </a:tc>
                <a:tc>
                  <a:txBody>
                    <a:bodyPr/>
                    <a:lstStyle/>
                    <a:p>
                      <a:pPr algn="ctr"/>
                      <a:r>
                        <a:rPr lang="it-IT" sz="1100" dirty="0">
                          <a:latin typeface="Arial" panose="020B0604020202020204" pitchFamily="34" charset="0"/>
                          <a:cs typeface="Arial" panose="020B0604020202020204" pitchFamily="34" charset="0"/>
                        </a:rPr>
                        <a:t>2</a:t>
                      </a:r>
                    </a:p>
                  </a:txBody>
                  <a:tcPr marL="68580" marR="68580" marT="34290" marB="34290" anchor="ctr">
                    <a:solidFill>
                      <a:srgbClr val="A7B9DC"/>
                    </a:solidFill>
                  </a:tcPr>
                </a:tc>
                <a:tc>
                  <a:txBody>
                    <a:bodyPr/>
                    <a:lstStyle/>
                    <a:p>
                      <a:pPr algn="ctr"/>
                      <a:r>
                        <a:rPr lang="it-IT" sz="1100" dirty="0">
                          <a:latin typeface="Arial" panose="020B0604020202020204" pitchFamily="34" charset="0"/>
                          <a:cs typeface="Arial" panose="020B0604020202020204" pitchFamily="34" charset="0"/>
                        </a:rPr>
                        <a:t>1</a:t>
                      </a:r>
                    </a:p>
                  </a:txBody>
                  <a:tcPr marL="68580" marR="68580" marT="34290" marB="34290" anchor="ctr">
                    <a:solidFill>
                      <a:srgbClr val="A7B9DC"/>
                    </a:solidFill>
                  </a:tcPr>
                </a:tc>
                <a:tc>
                  <a:txBody>
                    <a:bodyPr/>
                    <a:lstStyle/>
                    <a:p>
                      <a:pPr algn="ctr"/>
                      <a:r>
                        <a:rPr lang="it-IT" sz="1100" dirty="0">
                          <a:latin typeface="Arial" panose="020B0604020202020204" pitchFamily="34" charset="0"/>
                          <a:cs typeface="Arial" panose="020B0604020202020204" pitchFamily="34" charset="0"/>
                        </a:rPr>
                        <a:t>1</a:t>
                      </a:r>
                    </a:p>
                  </a:txBody>
                  <a:tcPr marL="68580" marR="68580" marT="34290" marB="34290" anchor="ctr">
                    <a:solidFill>
                      <a:srgbClr val="A7B9DC"/>
                    </a:solidFill>
                  </a:tcPr>
                </a:tc>
                <a:extLst>
                  <a:ext uri="{0D108BD9-81ED-4DB2-BD59-A6C34878D82A}">
                    <a16:rowId xmlns:a16="http://schemas.microsoft.com/office/drawing/2014/main" val="3813323048"/>
                  </a:ext>
                </a:extLst>
              </a:tr>
            </a:tbl>
          </a:graphicData>
        </a:graphic>
      </p:graphicFrame>
      <p:sp>
        <p:nvSpPr>
          <p:cNvPr id="15" name="Rectangle 5"/>
          <p:cNvSpPr>
            <a:spLocks noChangeArrowheads="1"/>
          </p:cNvSpPr>
          <p:nvPr/>
        </p:nvSpPr>
        <p:spPr bwMode="auto">
          <a:xfrm>
            <a:off x="2483768" y="291306"/>
            <a:ext cx="4129879" cy="415498"/>
          </a:xfrm>
          <a:prstGeom prst="rect">
            <a:avLst/>
          </a:prstGeom>
          <a:solidFill>
            <a:srgbClr val="0072A4"/>
          </a:solidFill>
          <a:ln>
            <a:noFill/>
          </a:ln>
          <a:effectLst/>
        </p:spPr>
        <p:txBody>
          <a:bodyPr wrap="square" anchor="ctr">
            <a:spAutoFit/>
          </a:bodyPr>
          <a:lstStyle>
            <a:lvl1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it-IT" altLang="it-IT" sz="2100" dirty="0">
                <a:solidFill>
                  <a:srgbClr val="FBFBFB"/>
                </a:solidFill>
                <a:cs typeface="Times New Roman" panose="02020603050405020304" pitchFamily="18" charset="0"/>
              </a:rPr>
              <a:t>COUNTRIES OF ORIGIN</a:t>
            </a:r>
          </a:p>
        </p:txBody>
      </p:sp>
    </p:spTree>
    <p:extLst>
      <p:ext uri="{BB962C8B-B14F-4D97-AF65-F5344CB8AC3E}">
        <p14:creationId xmlns:p14="http://schemas.microsoft.com/office/powerpoint/2010/main" val="78269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1" name="Immagin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628" y="998186"/>
            <a:ext cx="6393656" cy="3036094"/>
          </a:xfrm>
          <a:prstGeom prst="rect">
            <a:avLst/>
          </a:prstGeom>
        </p:spPr>
      </p:pic>
      <p:sp>
        <p:nvSpPr>
          <p:cNvPr id="1028" name="Rectangle 4"/>
          <p:cNvSpPr>
            <a:spLocks noChangeArrowheads="1"/>
          </p:cNvSpPr>
          <p:nvPr/>
        </p:nvSpPr>
        <p:spPr bwMode="auto">
          <a:xfrm>
            <a:off x="2627784" y="346337"/>
            <a:ext cx="3986158" cy="392415"/>
          </a:xfrm>
          <a:prstGeom prst="rect">
            <a:avLst/>
          </a:prstGeom>
          <a:solidFill>
            <a:srgbClr val="0072A4"/>
          </a:solidFill>
          <a:ln>
            <a:headEnd/>
            <a:tailEn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tabLst>
                <a:tab pos="170260" algn="l"/>
                <a:tab pos="257175" algn="l"/>
                <a:tab pos="513160" algn="l"/>
                <a:tab pos="1884760" algn="l"/>
                <a:tab pos="2659856" algn="l"/>
              </a:tabLst>
            </a:pPr>
            <a:r>
              <a:rPr lang="en-GB" sz="2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REFUGEES WORLDWIDE</a:t>
            </a:r>
          </a:p>
        </p:txBody>
      </p:sp>
      <p:sp>
        <p:nvSpPr>
          <p:cNvPr id="21" name="CasellaDiTesto 20"/>
          <p:cNvSpPr txBox="1"/>
          <p:nvPr/>
        </p:nvSpPr>
        <p:spPr>
          <a:xfrm>
            <a:off x="467544" y="2676078"/>
            <a:ext cx="1151643" cy="300082"/>
          </a:xfrm>
          <a:prstGeom prst="rect">
            <a:avLst/>
          </a:prstGeom>
          <a:gradFill>
            <a:gsLst>
              <a:gs pos="0">
                <a:srgbClr val="0070C0"/>
              </a:gs>
              <a:gs pos="100000">
                <a:srgbClr val="0070C0"/>
              </a:gs>
            </a:gsLst>
          </a:gradFill>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it-IT" sz="1350" dirty="0"/>
              <a:t>25.4 MILLION</a:t>
            </a:r>
          </a:p>
        </p:txBody>
      </p:sp>
      <p:sp>
        <p:nvSpPr>
          <p:cNvPr id="18" name="CasellaDiTesto 17"/>
          <p:cNvSpPr txBox="1"/>
          <p:nvPr/>
        </p:nvSpPr>
        <p:spPr>
          <a:xfrm>
            <a:off x="231802" y="3035961"/>
            <a:ext cx="1623126" cy="430887"/>
          </a:xfrm>
          <a:prstGeom prst="rect">
            <a:avLst/>
          </a:prstGeom>
          <a:noFill/>
        </p:spPr>
        <p:txBody>
          <a:bodyPr wrap="square" rtlCol="0">
            <a:spAutoFit/>
          </a:bodyPr>
          <a:lstStyle/>
          <a:p>
            <a:pPr algn="ctr"/>
            <a:r>
              <a:rPr lang="it-IT" sz="1100" dirty="0" err="1">
                <a:latin typeface="Arial" panose="020B0604020202020204" pitchFamily="34" charset="0"/>
                <a:cs typeface="Arial" panose="020B0604020202020204" pitchFamily="34" charset="0"/>
              </a:rPr>
              <a:t>Current</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number</a:t>
            </a:r>
            <a:r>
              <a:rPr lang="it-IT" sz="1100" dirty="0">
                <a:latin typeface="Arial" panose="020B0604020202020204" pitchFamily="34" charset="0"/>
                <a:cs typeface="Arial" panose="020B0604020202020204" pitchFamily="34" charset="0"/>
              </a:rPr>
              <a:t> of </a:t>
            </a:r>
            <a:r>
              <a:rPr lang="it-IT" sz="1100" dirty="0" err="1">
                <a:latin typeface="Arial" panose="020B0604020202020204" pitchFamily="34" charset="0"/>
                <a:cs typeface="Arial" panose="020B0604020202020204" pitchFamily="34" charset="0"/>
              </a:rPr>
              <a:t>refugees</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worldwide</a:t>
            </a:r>
            <a:endParaRPr lang="it-IT" sz="1100" dirty="0">
              <a:latin typeface="Arial" panose="020B0604020202020204" pitchFamily="34" charset="0"/>
              <a:cs typeface="Arial" panose="020B0604020202020204" pitchFamily="34" charset="0"/>
            </a:endParaRPr>
          </a:p>
        </p:txBody>
      </p:sp>
      <p:sp>
        <p:nvSpPr>
          <p:cNvPr id="15" name="CasellaDiTesto 14"/>
          <p:cNvSpPr txBox="1"/>
          <p:nvPr/>
        </p:nvSpPr>
        <p:spPr>
          <a:xfrm>
            <a:off x="765994" y="3656800"/>
            <a:ext cx="484581" cy="300082"/>
          </a:xfrm>
          <a:prstGeom prst="rect">
            <a:avLst/>
          </a:prstGeom>
          <a:gradFill>
            <a:gsLst>
              <a:gs pos="100000">
                <a:schemeClr val="accent5">
                  <a:tint val="96000"/>
                  <a:lumMod val="100000"/>
                </a:schemeClr>
              </a:gs>
              <a:gs pos="99000">
                <a:srgbClr val="0070C0"/>
              </a:gs>
            </a:gsLst>
          </a:gra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it-IT" sz="1350" dirty="0"/>
              <a:t>85%</a:t>
            </a:r>
          </a:p>
        </p:txBody>
      </p:sp>
      <p:sp>
        <p:nvSpPr>
          <p:cNvPr id="16" name="CasellaDiTesto 15"/>
          <p:cNvSpPr txBox="1"/>
          <p:nvPr/>
        </p:nvSpPr>
        <p:spPr>
          <a:xfrm>
            <a:off x="173605" y="4053888"/>
            <a:ext cx="1739519" cy="600164"/>
          </a:xfrm>
          <a:prstGeom prst="rect">
            <a:avLst/>
          </a:prstGeom>
          <a:noFill/>
        </p:spPr>
        <p:txBody>
          <a:bodyPr wrap="square" rtlCol="0">
            <a:spAutoFit/>
          </a:bodyPr>
          <a:lstStyle/>
          <a:p>
            <a:pPr algn="ctr"/>
            <a:r>
              <a:rPr lang="it-IT" sz="1100" dirty="0" err="1">
                <a:latin typeface="Arial" panose="020B0604020202020204" pitchFamily="34" charset="0"/>
                <a:cs typeface="Arial" panose="020B0604020202020204" pitchFamily="34" charset="0"/>
              </a:rPr>
              <a:t>Percentage</a:t>
            </a:r>
            <a:r>
              <a:rPr lang="it-IT" sz="1100" dirty="0">
                <a:latin typeface="Arial" panose="020B0604020202020204" pitchFamily="34" charset="0"/>
                <a:cs typeface="Arial" panose="020B0604020202020204" pitchFamily="34" charset="0"/>
              </a:rPr>
              <a:t> of </a:t>
            </a:r>
            <a:r>
              <a:rPr lang="it-IT" sz="1100" dirty="0" err="1">
                <a:latin typeface="Arial" panose="020B0604020202020204" pitchFamily="34" charset="0"/>
                <a:cs typeface="Arial" panose="020B0604020202020204" pitchFamily="34" charset="0"/>
              </a:rPr>
              <a:t>refugees</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hosted</a:t>
            </a:r>
            <a:r>
              <a:rPr lang="it-IT" sz="1100" dirty="0">
                <a:latin typeface="Arial" panose="020B0604020202020204" pitchFamily="34" charset="0"/>
                <a:cs typeface="Arial" panose="020B0604020202020204" pitchFamily="34" charset="0"/>
              </a:rPr>
              <a:t> by </a:t>
            </a:r>
            <a:r>
              <a:rPr lang="it-IT" sz="1100" dirty="0" err="1">
                <a:latin typeface="Arial" panose="020B0604020202020204" pitchFamily="34" charset="0"/>
                <a:cs typeface="Arial" panose="020B0604020202020204" pitchFamily="34" charset="0"/>
              </a:rPr>
              <a:t>developing</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countries</a:t>
            </a:r>
            <a:endParaRPr lang="it-IT" sz="1100" dirty="0">
              <a:latin typeface="Arial" panose="020B0604020202020204" pitchFamily="34" charset="0"/>
              <a:cs typeface="Arial" panose="020B0604020202020204" pitchFamily="34" charset="0"/>
            </a:endParaRPr>
          </a:p>
        </p:txBody>
      </p:sp>
      <p:sp>
        <p:nvSpPr>
          <p:cNvPr id="2" name="CasellaDiTesto 1"/>
          <p:cNvSpPr txBox="1"/>
          <p:nvPr/>
        </p:nvSpPr>
        <p:spPr>
          <a:xfrm>
            <a:off x="1924457" y="5117203"/>
            <a:ext cx="3258749" cy="219291"/>
          </a:xfrm>
          <a:prstGeom prst="rect">
            <a:avLst/>
          </a:prstGeom>
          <a:noFill/>
        </p:spPr>
        <p:txBody>
          <a:bodyPr wrap="square" rtlCol="0">
            <a:spAutoFit/>
          </a:bodyPr>
          <a:lstStyle/>
          <a:p>
            <a:r>
              <a:rPr lang="it-IT" sz="825" dirty="0">
                <a:latin typeface="Arial" panose="020B0604020202020204" pitchFamily="34" charset="0"/>
                <a:cs typeface="Arial" panose="020B0604020202020204" pitchFamily="34" charset="0"/>
              </a:rPr>
              <a:t>Data Source: UNHCR Statistical Yearbook, </a:t>
            </a:r>
            <a:r>
              <a:rPr lang="it-IT" sz="825" dirty="0" err="1">
                <a:latin typeface="Arial" panose="020B0604020202020204" pitchFamily="34" charset="0"/>
                <a:cs typeface="Arial" panose="020B0604020202020204" pitchFamily="34" charset="0"/>
              </a:rPr>
              <a:t>October</a:t>
            </a:r>
            <a:r>
              <a:rPr lang="it-IT" sz="825" dirty="0">
                <a:latin typeface="Arial" panose="020B0604020202020204" pitchFamily="34" charset="0"/>
                <a:cs typeface="Arial" panose="020B0604020202020204" pitchFamily="34" charset="0"/>
              </a:rPr>
              <a:t> 2018</a:t>
            </a:r>
          </a:p>
        </p:txBody>
      </p:sp>
      <p:pic>
        <p:nvPicPr>
          <p:cNvPr id="11" name="Immagine 10"/>
          <p:cNvPicPr>
            <a:picLocks noChangeAspect="1"/>
          </p:cNvPicPr>
          <p:nvPr/>
        </p:nvPicPr>
        <p:blipFill>
          <a:blip r:embed="rId5"/>
          <a:stretch>
            <a:fillRect/>
          </a:stretch>
        </p:blipFill>
        <p:spPr>
          <a:xfrm>
            <a:off x="6156176" y="3534562"/>
            <a:ext cx="2548095" cy="1942361"/>
          </a:xfrm>
          <a:prstGeom prst="rect">
            <a:avLst/>
          </a:prstGeom>
          <a:ln w="19050">
            <a:solidFill>
              <a:srgbClr val="4BACC6">
                <a:lumMod val="75000"/>
              </a:srgbClr>
            </a:solidFill>
          </a:ln>
        </p:spPr>
      </p:pic>
    </p:spTree>
    <p:extLst>
      <p:ext uri="{BB962C8B-B14F-4D97-AF65-F5344CB8AC3E}">
        <p14:creationId xmlns:p14="http://schemas.microsoft.com/office/powerpoint/2010/main" val="1513078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437" name="AutoShape 5"/>
          <p:cNvSpPr>
            <a:spLocks noChangeArrowheads="1"/>
          </p:cNvSpPr>
          <p:nvPr/>
        </p:nvSpPr>
        <p:spPr bwMode="auto">
          <a:xfrm>
            <a:off x="971600" y="1340768"/>
            <a:ext cx="7200799" cy="3601245"/>
          </a:xfrm>
          <a:prstGeom prst="roundRect">
            <a:avLst>
              <a:gd name="adj" fmla="val 16667"/>
            </a:avLst>
          </a:prstGeom>
          <a:noFill/>
          <a:ln w="25560" cap="flat">
            <a:solidFill>
              <a:srgbClr val="377F9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nchor="ctr"/>
          <a:lstStyle>
            <a:lvl1pPr marL="169863" indent="-16986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hangingPunct="1">
              <a:lnSpc>
                <a:spcPct val="100000"/>
              </a:lnSpc>
            </a:pPr>
            <a:endParaRPr lang="it-IT" altLang="it-IT" sz="900" dirty="0">
              <a:latin typeface="Comic Sans MS" panose="030F0702030302020204" pitchFamily="66" charset="0"/>
            </a:endParaRPr>
          </a:p>
          <a:p>
            <a:pPr algn="ctr" hangingPunct="1">
              <a:lnSpc>
                <a:spcPct val="100000"/>
              </a:lnSpc>
            </a:pPr>
            <a:endParaRPr lang="it-IT" altLang="it-IT" sz="900" dirty="0">
              <a:latin typeface="Comic Sans MS" panose="030F0702030302020204" pitchFamily="66" charset="0"/>
            </a:endParaRPr>
          </a:p>
          <a:p>
            <a:pPr algn="ctr" hangingPunct="1">
              <a:lnSpc>
                <a:spcPct val="100000"/>
              </a:lnSpc>
            </a:pPr>
            <a:endParaRPr lang="it-IT" altLang="it-IT" sz="900" dirty="0">
              <a:latin typeface="Comic Sans MS" panose="030F0702030302020204" pitchFamily="66" charset="0"/>
            </a:endParaRPr>
          </a:p>
          <a:p>
            <a:pPr algn="just">
              <a:buSzPct val="45000"/>
              <a:buFont typeface="Wingdings" panose="05000000000000000000" pitchFamily="2" charset="2"/>
              <a:buChar char="ü"/>
            </a:pPr>
            <a:endParaRPr lang="it-IT" altLang="it-IT" sz="1350" b="1" dirty="0">
              <a:latin typeface="+mj-lt"/>
            </a:endParaRPr>
          </a:p>
          <a:p>
            <a:pPr algn="just">
              <a:buSzPct val="45000"/>
              <a:buFont typeface="Wingdings" panose="05000000000000000000" pitchFamily="2" charset="2"/>
              <a:buChar char="ü"/>
            </a:pPr>
            <a:endParaRPr lang="it-IT" altLang="it-IT" sz="1350" b="1" dirty="0">
              <a:latin typeface="+mj-lt"/>
            </a:endParaRPr>
          </a:p>
          <a:p>
            <a:pPr algn="just">
              <a:buSzPct val="45000"/>
              <a:buFont typeface="Wingdings" panose="05000000000000000000" pitchFamily="2" charset="2"/>
              <a:buChar char="ü"/>
            </a:pPr>
            <a:r>
              <a:rPr lang="it-IT" altLang="it-IT" sz="1200" b="1" dirty="0" err="1">
                <a:cs typeface="Arial" panose="020B0604020202020204" pitchFamily="34" charset="0"/>
              </a:rPr>
              <a:t>Proposing</a:t>
            </a:r>
            <a:r>
              <a:rPr lang="it-IT" altLang="it-IT" sz="1200" b="1" dirty="0">
                <a:cs typeface="Arial" panose="020B0604020202020204" pitchFamily="34" charset="0"/>
              </a:rPr>
              <a:t> </a:t>
            </a:r>
            <a:r>
              <a:rPr lang="it-IT" altLang="it-IT" sz="1200" b="1" dirty="0" err="1">
                <a:cs typeface="Arial" panose="020B0604020202020204" pitchFamily="34" charset="0"/>
              </a:rPr>
              <a:t>organisations</a:t>
            </a:r>
            <a:r>
              <a:rPr lang="it-IT" altLang="it-IT" sz="1200" b="1" dirty="0">
                <a:cs typeface="Arial" panose="020B0604020202020204" pitchFamily="34" charset="0"/>
              </a:rPr>
              <a:t> </a:t>
            </a:r>
            <a:r>
              <a:rPr lang="it-IT" altLang="it-IT" sz="1200" dirty="0">
                <a:cs typeface="Arial" panose="020B0604020202020204" pitchFamily="34" charset="0"/>
              </a:rPr>
              <a:t>put </a:t>
            </a:r>
            <a:r>
              <a:rPr lang="it-IT" altLang="it-IT" sz="1200" dirty="0" err="1">
                <a:cs typeface="Arial" panose="020B0604020202020204" pitchFamily="34" charset="0"/>
              </a:rPr>
              <a:t>forward</a:t>
            </a:r>
            <a:r>
              <a:rPr lang="it-IT" altLang="it-IT" sz="1200" dirty="0">
                <a:cs typeface="Arial" panose="020B0604020202020204" pitchFamily="34" charset="0"/>
              </a:rPr>
              <a:t> </a:t>
            </a:r>
            <a:r>
              <a:rPr lang="it-IT" altLang="it-IT" sz="1200" dirty="0" err="1">
                <a:cs typeface="Arial" panose="020B0604020202020204" pitchFamily="34" charset="0"/>
              </a:rPr>
              <a:t>lists</a:t>
            </a:r>
            <a:r>
              <a:rPr lang="it-IT" altLang="it-IT" sz="1200" dirty="0">
                <a:cs typeface="Arial" panose="020B0604020202020204" pitchFamily="34" charset="0"/>
              </a:rPr>
              <a:t> of </a:t>
            </a:r>
            <a:r>
              <a:rPr lang="it-IT" altLang="it-IT" sz="1200" dirty="0" err="1">
                <a:cs typeface="Arial" panose="020B0604020202020204" pitchFamily="34" charset="0"/>
              </a:rPr>
              <a:t>potential</a:t>
            </a:r>
            <a:r>
              <a:rPr lang="it-IT" altLang="it-IT" sz="1200" dirty="0">
                <a:cs typeface="Arial" panose="020B0604020202020204" pitchFamily="34" charset="0"/>
              </a:rPr>
              <a:t> </a:t>
            </a:r>
            <a:r>
              <a:rPr lang="it-IT" altLang="it-IT" sz="1200" dirty="0" err="1">
                <a:cs typeface="Arial" panose="020B0604020202020204" pitchFamily="34" charset="0"/>
              </a:rPr>
              <a:t>beneficiaries</a:t>
            </a:r>
            <a:r>
              <a:rPr lang="it-IT" altLang="it-IT" sz="1200" dirty="0">
                <a:cs typeface="Arial" panose="020B0604020202020204" pitchFamily="34" charset="0"/>
              </a:rPr>
              <a:t> </a:t>
            </a:r>
            <a:r>
              <a:rPr lang="it-IT" altLang="it-IT" sz="1200" dirty="0" err="1">
                <a:cs typeface="Arial" panose="020B0604020202020204" pitchFamily="34" charset="0"/>
              </a:rPr>
              <a:t>compiled</a:t>
            </a:r>
            <a:r>
              <a:rPr lang="it-IT" altLang="it-IT" sz="1200" dirty="0">
                <a:cs typeface="Arial" panose="020B0604020202020204" pitchFamily="34" charset="0"/>
              </a:rPr>
              <a:t> via </a:t>
            </a:r>
            <a:r>
              <a:rPr lang="it-IT" altLang="it-IT" sz="1200" b="1" dirty="0" err="1">
                <a:cs typeface="Arial" panose="020B0604020202020204" pitchFamily="34" charset="0"/>
              </a:rPr>
              <a:t>direct</a:t>
            </a:r>
            <a:r>
              <a:rPr lang="it-IT" altLang="it-IT" sz="1200" b="1" dirty="0">
                <a:cs typeface="Arial" panose="020B0604020202020204" pitchFamily="34" charset="0"/>
              </a:rPr>
              <a:t> </a:t>
            </a:r>
            <a:r>
              <a:rPr lang="it-IT" altLang="it-IT" sz="1200" b="1" dirty="0" err="1">
                <a:cs typeface="Arial" panose="020B0604020202020204" pitchFamily="34" charset="0"/>
              </a:rPr>
              <a:t>contacts</a:t>
            </a:r>
            <a:r>
              <a:rPr lang="it-IT" altLang="it-IT" sz="1200" dirty="0">
                <a:cs typeface="Arial" panose="020B0604020202020204" pitchFamily="34" charset="0"/>
              </a:rPr>
              <a:t> in </a:t>
            </a:r>
            <a:r>
              <a:rPr lang="it-IT" altLang="it-IT" sz="1200" dirty="0" err="1">
                <a:cs typeface="Arial" panose="020B0604020202020204" pitchFamily="34" charset="0"/>
              </a:rPr>
              <a:t>countries</a:t>
            </a:r>
            <a:r>
              <a:rPr lang="it-IT" altLang="it-IT" sz="1200" dirty="0">
                <a:cs typeface="Arial" panose="020B0604020202020204" pitchFamily="34" charset="0"/>
              </a:rPr>
              <a:t> </a:t>
            </a:r>
            <a:r>
              <a:rPr lang="it-IT" altLang="it-IT" sz="1200" dirty="0" err="1">
                <a:cs typeface="Arial" panose="020B0604020202020204" pitchFamily="34" charset="0"/>
              </a:rPr>
              <a:t>covered</a:t>
            </a:r>
            <a:r>
              <a:rPr lang="it-IT" altLang="it-IT" sz="1200" dirty="0">
                <a:cs typeface="Arial" panose="020B0604020202020204" pitchFamily="34" charset="0"/>
              </a:rPr>
              <a:t> by the </a:t>
            </a:r>
            <a:r>
              <a:rPr lang="it-IT" altLang="it-IT" sz="1200" dirty="0" err="1">
                <a:cs typeface="Arial" panose="020B0604020202020204" pitchFamily="34" charset="0"/>
              </a:rPr>
              <a:t>project</a:t>
            </a:r>
            <a:r>
              <a:rPr lang="it-IT" altLang="it-IT" sz="1200" dirty="0">
                <a:cs typeface="Arial" panose="020B0604020202020204" pitchFamily="34" charset="0"/>
              </a:rPr>
              <a:t> or from </a:t>
            </a:r>
            <a:r>
              <a:rPr lang="it-IT" altLang="it-IT" sz="1200" dirty="0" err="1">
                <a:cs typeface="Arial" panose="020B0604020202020204" pitchFamily="34" charset="0"/>
              </a:rPr>
              <a:t>suggestions</a:t>
            </a:r>
            <a:r>
              <a:rPr lang="it-IT" altLang="it-IT" sz="1200" dirty="0">
                <a:cs typeface="Arial" panose="020B0604020202020204" pitchFamily="34" charset="0"/>
              </a:rPr>
              <a:t> made by </a:t>
            </a:r>
            <a:r>
              <a:rPr lang="it-IT" altLang="it-IT" sz="1200" b="1" dirty="0" err="1">
                <a:cs typeface="Arial" panose="020B0604020202020204" pitchFamily="34" charset="0"/>
              </a:rPr>
              <a:t>local</a:t>
            </a:r>
            <a:r>
              <a:rPr lang="it-IT" altLang="it-IT" sz="1200" b="1" dirty="0">
                <a:cs typeface="Arial" panose="020B0604020202020204" pitchFamily="34" charset="0"/>
              </a:rPr>
              <a:t> </a:t>
            </a:r>
            <a:r>
              <a:rPr lang="it-IT" altLang="it-IT" sz="1200" b="1" dirty="0" err="1">
                <a:cs typeface="Arial" panose="020B0604020202020204" pitchFamily="34" charset="0"/>
              </a:rPr>
              <a:t>actors</a:t>
            </a:r>
            <a:r>
              <a:rPr lang="it-IT" altLang="it-IT" sz="1200" dirty="0">
                <a:cs typeface="Arial" panose="020B0604020202020204" pitchFamily="34" charset="0"/>
              </a:rPr>
              <a:t> (</a:t>
            </a:r>
            <a:r>
              <a:rPr lang="it-IT" altLang="it-IT" sz="1200" dirty="0" err="1">
                <a:cs typeface="Arial" panose="020B0604020202020204" pitchFamily="34" charset="0"/>
              </a:rPr>
              <a:t>NGOs</a:t>
            </a:r>
            <a:r>
              <a:rPr lang="it-IT" altLang="it-IT" sz="1200" dirty="0">
                <a:cs typeface="Arial" panose="020B0604020202020204" pitchFamily="34" charset="0"/>
              </a:rPr>
              <a:t> and </a:t>
            </a:r>
            <a:r>
              <a:rPr lang="it-IT" altLang="it-IT" sz="1200" dirty="0" err="1">
                <a:cs typeface="Arial" panose="020B0604020202020204" pitchFamily="34" charset="0"/>
              </a:rPr>
              <a:t>other</a:t>
            </a:r>
            <a:r>
              <a:rPr lang="it-IT" altLang="it-IT" sz="1200" dirty="0">
                <a:cs typeface="Arial" panose="020B0604020202020204" pitchFamily="34" charset="0"/>
              </a:rPr>
              <a:t> </a:t>
            </a:r>
            <a:r>
              <a:rPr lang="it-IT" altLang="it-IT" sz="1200" dirty="0" err="1">
                <a:cs typeface="Arial" panose="020B0604020202020204" pitchFamily="34" charset="0"/>
              </a:rPr>
              <a:t>associations</a:t>
            </a:r>
            <a:r>
              <a:rPr lang="it-IT" altLang="it-IT" sz="1200" dirty="0">
                <a:cs typeface="Arial" panose="020B0604020202020204" pitchFamily="34" charset="0"/>
              </a:rPr>
              <a:t>, </a:t>
            </a:r>
            <a:r>
              <a:rPr lang="it-IT" altLang="it-IT" sz="1200" dirty="0" err="1">
                <a:cs typeface="Arial" panose="020B0604020202020204" pitchFamily="34" charset="0"/>
              </a:rPr>
              <a:t>international</a:t>
            </a:r>
            <a:r>
              <a:rPr lang="it-IT" altLang="it-IT" sz="1200" dirty="0">
                <a:cs typeface="Arial" panose="020B0604020202020204" pitchFamily="34" charset="0"/>
              </a:rPr>
              <a:t> </a:t>
            </a:r>
            <a:r>
              <a:rPr lang="it-IT" altLang="it-IT" sz="1200" dirty="0" err="1">
                <a:cs typeface="Arial" panose="020B0604020202020204" pitchFamily="34" charset="0"/>
              </a:rPr>
              <a:t>organisations</a:t>
            </a:r>
            <a:r>
              <a:rPr lang="it-IT" altLang="it-IT" sz="1200" dirty="0">
                <a:cs typeface="Arial" panose="020B0604020202020204" pitchFamily="34" charset="0"/>
              </a:rPr>
              <a:t>, </a:t>
            </a:r>
            <a:r>
              <a:rPr lang="it-IT" altLang="it-IT" sz="1200" dirty="0" err="1">
                <a:cs typeface="Arial" panose="020B0604020202020204" pitchFamily="34" charset="0"/>
              </a:rPr>
              <a:t>churches</a:t>
            </a:r>
            <a:r>
              <a:rPr lang="it-IT" altLang="it-IT" sz="1200" dirty="0">
                <a:cs typeface="Arial" panose="020B0604020202020204" pitchFamily="34" charset="0"/>
              </a:rPr>
              <a:t> and </a:t>
            </a:r>
            <a:r>
              <a:rPr lang="it-IT" altLang="it-IT" sz="1200" dirty="0" err="1">
                <a:cs typeface="Arial" panose="020B0604020202020204" pitchFamily="34" charset="0"/>
              </a:rPr>
              <a:t>ecumenical</a:t>
            </a:r>
            <a:r>
              <a:rPr lang="it-IT" altLang="it-IT" sz="1200" dirty="0">
                <a:cs typeface="Arial" panose="020B0604020202020204" pitchFamily="34" charset="0"/>
              </a:rPr>
              <a:t> </a:t>
            </a:r>
            <a:r>
              <a:rPr lang="it-IT" altLang="it-IT" sz="1200" dirty="0" err="1">
                <a:cs typeface="Arial" panose="020B0604020202020204" pitchFamily="34" charset="0"/>
              </a:rPr>
              <a:t>organisations</a:t>
            </a:r>
            <a:r>
              <a:rPr lang="it-IT" altLang="it-IT" sz="1200" dirty="0">
                <a:cs typeface="Arial" panose="020B0604020202020204" pitchFamily="34" charset="0"/>
              </a:rPr>
              <a:t> etc.).  </a:t>
            </a:r>
            <a:r>
              <a:rPr lang="it-IT" altLang="it-IT" sz="1200" dirty="0" err="1">
                <a:cs typeface="Arial" panose="020B0604020202020204" pitchFamily="34" charset="0"/>
              </a:rPr>
              <a:t>Each</a:t>
            </a:r>
            <a:r>
              <a:rPr lang="it-IT" altLang="it-IT" sz="1200" dirty="0">
                <a:cs typeface="Arial" panose="020B0604020202020204" pitchFamily="34" charset="0"/>
              </a:rPr>
              <a:t> </a:t>
            </a:r>
            <a:r>
              <a:rPr lang="it-IT" altLang="it-IT" sz="1200" dirty="0" err="1">
                <a:cs typeface="Arial" panose="020B0604020202020204" pitchFamily="34" charset="0"/>
              </a:rPr>
              <a:t>proposal</a:t>
            </a:r>
            <a:r>
              <a:rPr lang="it-IT" altLang="it-IT" sz="1200" dirty="0">
                <a:cs typeface="Arial" panose="020B0604020202020204" pitchFamily="34" charset="0"/>
              </a:rPr>
              <a:t> </a:t>
            </a:r>
            <a:r>
              <a:rPr lang="it-IT" altLang="it-IT" sz="1200" dirty="0" err="1">
                <a:cs typeface="Arial" panose="020B0604020202020204" pitchFamily="34" charset="0"/>
              </a:rPr>
              <a:t>is</a:t>
            </a:r>
            <a:r>
              <a:rPr lang="it-IT" altLang="it-IT" sz="1200" dirty="0">
                <a:cs typeface="Arial" panose="020B0604020202020204" pitchFamily="34" charset="0"/>
              </a:rPr>
              <a:t> </a:t>
            </a:r>
            <a:r>
              <a:rPr lang="it-IT" altLang="it-IT" sz="1200" dirty="0" err="1">
                <a:cs typeface="Arial" panose="020B0604020202020204" pitchFamily="34" charset="0"/>
              </a:rPr>
              <a:t>reviewed</a:t>
            </a:r>
            <a:r>
              <a:rPr lang="it-IT" altLang="it-IT" sz="1200" dirty="0">
                <a:cs typeface="Arial" panose="020B0604020202020204" pitchFamily="34" charset="0"/>
              </a:rPr>
              <a:t> </a:t>
            </a:r>
            <a:r>
              <a:rPr lang="it-IT" altLang="it-IT" sz="1200" dirty="0" err="1">
                <a:cs typeface="Arial" panose="020B0604020202020204" pitchFamily="34" charset="0"/>
              </a:rPr>
              <a:t>at</a:t>
            </a:r>
            <a:r>
              <a:rPr lang="it-IT" altLang="it-IT" sz="1200" dirty="0">
                <a:cs typeface="Arial" panose="020B0604020202020204" pitchFamily="34" charset="0"/>
              </a:rPr>
              <a:t> a senior </a:t>
            </a:r>
            <a:r>
              <a:rPr lang="it-IT" altLang="it-IT" sz="1200" dirty="0" err="1">
                <a:cs typeface="Arial" panose="020B0604020202020204" pitchFamily="34" charset="0"/>
              </a:rPr>
              <a:t>level</a:t>
            </a:r>
            <a:r>
              <a:rPr lang="it-IT" altLang="it-IT" sz="1200" dirty="0">
                <a:cs typeface="Arial" panose="020B0604020202020204" pitchFamily="34" charset="0"/>
              </a:rPr>
              <a:t> by the </a:t>
            </a:r>
            <a:r>
              <a:rPr lang="it-IT" altLang="it-IT" sz="1200" dirty="0" err="1">
                <a:cs typeface="Arial" panose="020B0604020202020204" pitchFamily="34" charset="0"/>
              </a:rPr>
              <a:t>organisations</a:t>
            </a:r>
            <a:r>
              <a:rPr lang="it-IT" altLang="it-IT" sz="1200" dirty="0">
                <a:cs typeface="Arial" panose="020B0604020202020204" pitchFamily="34" charset="0"/>
              </a:rPr>
              <a:t> </a:t>
            </a:r>
            <a:r>
              <a:rPr lang="it-IT" altLang="it-IT" sz="1200" dirty="0" err="1">
                <a:cs typeface="Arial" panose="020B0604020202020204" pitchFamily="34" charset="0"/>
              </a:rPr>
              <a:t>concerned</a:t>
            </a:r>
            <a:r>
              <a:rPr lang="it-IT" altLang="it-IT" sz="1200" dirty="0">
                <a:cs typeface="Arial" panose="020B0604020202020204" pitchFamily="34" charset="0"/>
              </a:rPr>
              <a:t> and </a:t>
            </a:r>
            <a:r>
              <a:rPr lang="it-IT" altLang="it-IT" sz="1200" dirty="0" err="1">
                <a:cs typeface="Arial" panose="020B0604020202020204" pitchFamily="34" charset="0"/>
              </a:rPr>
              <a:t>then</a:t>
            </a:r>
            <a:r>
              <a:rPr lang="it-IT" altLang="it-IT" sz="1200" dirty="0">
                <a:cs typeface="Arial" panose="020B0604020202020204" pitchFamily="34" charset="0"/>
              </a:rPr>
              <a:t> by the </a:t>
            </a:r>
            <a:r>
              <a:rPr lang="it-IT" altLang="it-IT" sz="1200" dirty="0" err="1">
                <a:cs typeface="Arial" panose="020B0604020202020204" pitchFamily="34" charset="0"/>
              </a:rPr>
              <a:t>Italian</a:t>
            </a:r>
            <a:r>
              <a:rPr lang="it-IT" altLang="it-IT" sz="1200" dirty="0">
                <a:cs typeface="Arial" panose="020B0604020202020204" pitchFamily="34" charset="0"/>
              </a:rPr>
              <a:t> </a:t>
            </a:r>
            <a:r>
              <a:rPr lang="it-IT" altLang="it-IT" sz="1200" dirty="0" err="1">
                <a:cs typeface="Arial" panose="020B0604020202020204" pitchFamily="34" charset="0"/>
              </a:rPr>
              <a:t>authoritiies</a:t>
            </a:r>
            <a:r>
              <a:rPr lang="it-IT" altLang="it-IT" sz="1200" dirty="0">
                <a:cs typeface="Arial" panose="020B0604020202020204" pitchFamily="34" charset="0"/>
              </a:rPr>
              <a:t>;</a:t>
            </a:r>
          </a:p>
          <a:p>
            <a:pPr algn="just" hangingPunct="1">
              <a:lnSpc>
                <a:spcPct val="100000"/>
              </a:lnSpc>
              <a:buClrTx/>
              <a:buSzTx/>
              <a:buFontTx/>
              <a:buNone/>
            </a:pPr>
            <a:endParaRPr lang="it-IT" altLang="it-IT" sz="1200" dirty="0">
              <a:cs typeface="Arial" panose="020B0604020202020204" pitchFamily="34" charset="0"/>
            </a:endParaRPr>
          </a:p>
          <a:p>
            <a:pPr algn="just" hangingPunct="1">
              <a:lnSpc>
                <a:spcPct val="100000"/>
              </a:lnSpc>
              <a:buSzPct val="45000"/>
              <a:buFont typeface="Wingdings" panose="05000000000000000000" pitchFamily="2" charset="2"/>
              <a:buChar char="ü"/>
            </a:pPr>
            <a:r>
              <a:rPr lang="it-IT" altLang="it-IT" sz="1200" dirty="0">
                <a:cs typeface="Arial" panose="020B0604020202020204" pitchFamily="34" charset="0"/>
              </a:rPr>
              <a:t>The </a:t>
            </a:r>
            <a:r>
              <a:rPr lang="it-IT" altLang="it-IT" sz="1200" dirty="0" err="1">
                <a:cs typeface="Arial" panose="020B0604020202020204" pitchFamily="34" charset="0"/>
              </a:rPr>
              <a:t>lists</a:t>
            </a:r>
            <a:r>
              <a:rPr lang="it-IT" altLang="it-IT" sz="1200" dirty="0">
                <a:cs typeface="Arial" panose="020B0604020202020204" pitchFamily="34" charset="0"/>
              </a:rPr>
              <a:t> of </a:t>
            </a:r>
            <a:r>
              <a:rPr lang="it-IT" altLang="it-IT" sz="1200" dirty="0" err="1">
                <a:cs typeface="Arial" panose="020B0604020202020204" pitchFamily="34" charset="0"/>
              </a:rPr>
              <a:t>potential</a:t>
            </a:r>
            <a:r>
              <a:rPr lang="it-IT" altLang="it-IT" sz="1200" dirty="0">
                <a:cs typeface="Arial" panose="020B0604020202020204" pitchFamily="34" charset="0"/>
              </a:rPr>
              <a:t> </a:t>
            </a:r>
            <a:r>
              <a:rPr lang="it-IT" altLang="it-IT" sz="1200" dirty="0" err="1">
                <a:cs typeface="Arial" panose="020B0604020202020204" pitchFamily="34" charset="0"/>
              </a:rPr>
              <a:t>beneficiaries</a:t>
            </a:r>
            <a:r>
              <a:rPr lang="it-IT" altLang="it-IT" sz="1200" dirty="0">
                <a:cs typeface="Arial" panose="020B0604020202020204" pitchFamily="34" charset="0"/>
              </a:rPr>
              <a:t> are </a:t>
            </a:r>
            <a:r>
              <a:rPr lang="it-IT" altLang="it-IT" sz="1200" dirty="0" err="1">
                <a:cs typeface="Arial" panose="020B0604020202020204" pitchFamily="34" charset="0"/>
              </a:rPr>
              <a:t>transmitted</a:t>
            </a:r>
            <a:r>
              <a:rPr lang="it-IT" altLang="it-IT" sz="1200" dirty="0">
                <a:cs typeface="Arial" panose="020B0604020202020204" pitchFamily="34" charset="0"/>
              </a:rPr>
              <a:t> to the </a:t>
            </a:r>
            <a:r>
              <a:rPr lang="it-IT" altLang="it-IT" sz="1200" dirty="0" err="1">
                <a:cs typeface="Arial" panose="020B0604020202020204" pitchFamily="34" charset="0"/>
              </a:rPr>
              <a:t>Italian</a:t>
            </a:r>
            <a:r>
              <a:rPr lang="it-IT" altLang="it-IT" sz="1200" dirty="0">
                <a:cs typeface="Arial" panose="020B0604020202020204" pitchFamily="34" charset="0"/>
              </a:rPr>
              <a:t> </a:t>
            </a:r>
            <a:r>
              <a:rPr lang="it-IT" altLang="it-IT" sz="1200" dirty="0" err="1">
                <a:cs typeface="Arial" panose="020B0604020202020204" pitchFamily="34" charset="0"/>
              </a:rPr>
              <a:t>consular</a:t>
            </a:r>
            <a:r>
              <a:rPr lang="it-IT" altLang="it-IT" sz="1200" dirty="0">
                <a:cs typeface="Arial" panose="020B0604020202020204" pitchFamily="34" charset="0"/>
              </a:rPr>
              <a:t> </a:t>
            </a:r>
            <a:r>
              <a:rPr lang="it-IT" altLang="it-IT" sz="1200" dirty="0" err="1">
                <a:cs typeface="Arial" panose="020B0604020202020204" pitchFamily="34" charset="0"/>
              </a:rPr>
              <a:t>authorities</a:t>
            </a:r>
            <a:r>
              <a:rPr lang="it-IT" altLang="it-IT" sz="1200" dirty="0">
                <a:cs typeface="Arial" panose="020B0604020202020204" pitchFamily="34" charset="0"/>
              </a:rPr>
              <a:t> in the </a:t>
            </a:r>
            <a:r>
              <a:rPr lang="it-IT" altLang="it-IT" sz="1200" dirty="0" err="1">
                <a:cs typeface="Arial" panose="020B0604020202020204" pitchFamily="34" charset="0"/>
              </a:rPr>
              <a:t>relevant</a:t>
            </a:r>
            <a:r>
              <a:rPr lang="it-IT" altLang="it-IT" sz="1200" dirty="0">
                <a:cs typeface="Arial" panose="020B0604020202020204" pitchFamily="34" charset="0"/>
              </a:rPr>
              <a:t> </a:t>
            </a:r>
            <a:r>
              <a:rPr lang="it-IT" altLang="it-IT" sz="1200" dirty="0" err="1">
                <a:cs typeface="Arial" panose="020B0604020202020204" pitchFamily="34" charset="0"/>
              </a:rPr>
              <a:t>countries</a:t>
            </a:r>
            <a:r>
              <a:rPr lang="it-IT" altLang="it-IT" sz="1200" dirty="0">
                <a:cs typeface="Arial" panose="020B0604020202020204" pitchFamily="34" charset="0"/>
              </a:rPr>
              <a:t> for </a:t>
            </a:r>
            <a:r>
              <a:rPr lang="it-IT" altLang="it-IT" sz="1200" dirty="0" err="1">
                <a:cs typeface="Arial" panose="020B0604020202020204" pitchFamily="34" charset="0"/>
              </a:rPr>
              <a:t>review</a:t>
            </a:r>
            <a:r>
              <a:rPr lang="it-IT" altLang="it-IT" sz="1200" dirty="0">
                <a:cs typeface="Arial" panose="020B0604020202020204" pitchFamily="34" charset="0"/>
              </a:rPr>
              <a:t> by the </a:t>
            </a:r>
            <a:r>
              <a:rPr lang="it-IT" altLang="it-IT" sz="1200" b="1" dirty="0" err="1">
                <a:cs typeface="Arial" panose="020B0604020202020204" pitchFamily="34" charset="0"/>
              </a:rPr>
              <a:t>Ministry</a:t>
            </a:r>
            <a:r>
              <a:rPr lang="it-IT" altLang="it-IT" sz="1200" b="1" dirty="0">
                <a:cs typeface="Arial" panose="020B0604020202020204" pitchFamily="34" charset="0"/>
              </a:rPr>
              <a:t> of the </a:t>
            </a:r>
            <a:r>
              <a:rPr lang="it-IT" altLang="it-IT" sz="1200" b="1" dirty="0" err="1">
                <a:cs typeface="Arial" panose="020B0604020202020204" pitchFamily="34" charset="0"/>
              </a:rPr>
              <a:t>Interior</a:t>
            </a:r>
            <a:r>
              <a:rPr lang="it-IT" altLang="it-IT" sz="1200" dirty="0">
                <a:cs typeface="Arial" panose="020B0604020202020204" pitchFamily="34" charset="0"/>
              </a:rPr>
              <a:t>;</a:t>
            </a:r>
          </a:p>
          <a:p>
            <a:pPr algn="just" hangingPunct="1">
              <a:lnSpc>
                <a:spcPct val="100000"/>
              </a:lnSpc>
              <a:buClrTx/>
              <a:buSzTx/>
              <a:buFontTx/>
              <a:buNone/>
            </a:pPr>
            <a:endParaRPr lang="it-IT" altLang="it-IT" sz="1200" dirty="0">
              <a:cs typeface="Arial" panose="020B0604020202020204" pitchFamily="34" charset="0"/>
            </a:endParaRPr>
          </a:p>
          <a:p>
            <a:pPr algn="just" hangingPunct="1">
              <a:lnSpc>
                <a:spcPct val="100000"/>
              </a:lnSpc>
              <a:buSzPct val="45000"/>
              <a:buFont typeface="Wingdings" panose="05000000000000000000" pitchFamily="2" charset="2"/>
              <a:buChar char="ü"/>
            </a:pPr>
            <a:r>
              <a:rPr lang="it-IT" altLang="it-IT" sz="1200" dirty="0">
                <a:cs typeface="Arial" panose="020B0604020202020204" pitchFamily="34" charset="0"/>
              </a:rPr>
              <a:t>Once </a:t>
            </a:r>
            <a:r>
              <a:rPr lang="it-IT" altLang="it-IT" sz="1200" dirty="0" err="1">
                <a:cs typeface="Arial" panose="020B0604020202020204" pitchFamily="34" charset="0"/>
              </a:rPr>
              <a:t>Italian</a:t>
            </a:r>
            <a:r>
              <a:rPr lang="it-IT" altLang="it-IT" sz="1200" dirty="0">
                <a:cs typeface="Arial" panose="020B0604020202020204" pitchFamily="34" charset="0"/>
              </a:rPr>
              <a:t> </a:t>
            </a:r>
            <a:r>
              <a:rPr lang="it-IT" altLang="it-IT" sz="1200" dirty="0" err="1">
                <a:cs typeface="Arial" panose="020B0604020202020204" pitchFamily="34" charset="0"/>
              </a:rPr>
              <a:t>Ministry</a:t>
            </a:r>
            <a:r>
              <a:rPr lang="it-IT" altLang="it-IT" sz="1200" dirty="0">
                <a:cs typeface="Arial" panose="020B0604020202020204" pitchFamily="34" charset="0"/>
              </a:rPr>
              <a:t> of the </a:t>
            </a:r>
            <a:r>
              <a:rPr lang="it-IT" altLang="it-IT" sz="1200" dirty="0" err="1">
                <a:cs typeface="Arial" panose="020B0604020202020204" pitchFamily="34" charset="0"/>
              </a:rPr>
              <a:t>Interior</a:t>
            </a:r>
            <a:r>
              <a:rPr lang="it-IT" altLang="it-IT" sz="1200" dirty="0">
                <a:cs typeface="Arial" panose="020B0604020202020204" pitchFamily="34" charset="0"/>
              </a:rPr>
              <a:t> </a:t>
            </a:r>
            <a:r>
              <a:rPr lang="it-IT" altLang="it-IT" sz="1200" dirty="0" err="1">
                <a:cs typeface="Arial" panose="020B0604020202020204" pitchFamily="34" charset="0"/>
              </a:rPr>
              <a:t>has</a:t>
            </a:r>
            <a:r>
              <a:rPr lang="it-IT" altLang="it-IT" sz="1200" dirty="0">
                <a:cs typeface="Arial" panose="020B0604020202020204" pitchFamily="34" charset="0"/>
              </a:rPr>
              <a:t> </a:t>
            </a:r>
            <a:r>
              <a:rPr lang="it-IT" altLang="it-IT" sz="1200" dirty="0" err="1">
                <a:cs typeface="Arial" panose="020B0604020202020204" pitchFamily="34" charset="0"/>
              </a:rPr>
              <a:t>given</a:t>
            </a:r>
            <a:r>
              <a:rPr lang="it-IT" altLang="it-IT" sz="1200" dirty="0">
                <a:cs typeface="Arial" panose="020B0604020202020204" pitchFamily="34" charset="0"/>
              </a:rPr>
              <a:t> the green light, the </a:t>
            </a:r>
            <a:r>
              <a:rPr lang="it-IT" altLang="it-IT" sz="1200" dirty="0" err="1">
                <a:cs typeface="Arial" panose="020B0604020202020204" pitchFamily="34" charset="0"/>
              </a:rPr>
              <a:t>lists</a:t>
            </a:r>
            <a:r>
              <a:rPr lang="it-IT" altLang="it-IT" sz="1200" dirty="0">
                <a:cs typeface="Arial" panose="020B0604020202020204" pitchFamily="34" charset="0"/>
              </a:rPr>
              <a:t> are </a:t>
            </a:r>
            <a:r>
              <a:rPr lang="it-IT" altLang="it-IT" sz="1200" dirty="0" err="1">
                <a:cs typeface="Arial" panose="020B0604020202020204" pitchFamily="34" charset="0"/>
              </a:rPr>
              <a:t>again</a:t>
            </a:r>
            <a:r>
              <a:rPr lang="it-IT" altLang="it-IT" sz="1200" dirty="0">
                <a:cs typeface="Arial" panose="020B0604020202020204" pitchFamily="34" charset="0"/>
              </a:rPr>
              <a:t> </a:t>
            </a:r>
            <a:r>
              <a:rPr lang="it-IT" altLang="it-IT" sz="1200" dirty="0" err="1">
                <a:cs typeface="Arial" panose="020B0604020202020204" pitchFamily="34" charset="0"/>
              </a:rPr>
              <a:t>checked</a:t>
            </a:r>
            <a:r>
              <a:rPr lang="it-IT" altLang="it-IT" sz="1200" dirty="0">
                <a:cs typeface="Arial" panose="020B0604020202020204" pitchFamily="34" charset="0"/>
              </a:rPr>
              <a:t> by the </a:t>
            </a:r>
            <a:r>
              <a:rPr lang="it-IT" altLang="it-IT" sz="1200" dirty="0" err="1">
                <a:cs typeface="Arial" panose="020B0604020202020204" pitchFamily="34" charset="0"/>
              </a:rPr>
              <a:t>authorities</a:t>
            </a:r>
            <a:r>
              <a:rPr lang="it-IT" altLang="it-IT" sz="1200" dirty="0">
                <a:cs typeface="Arial" panose="020B0604020202020204" pitchFamily="34" charset="0"/>
              </a:rPr>
              <a:t> in the </a:t>
            </a:r>
            <a:r>
              <a:rPr lang="it-IT" altLang="it-IT" sz="1200" dirty="0" err="1">
                <a:cs typeface="Arial" panose="020B0604020202020204" pitchFamily="34" charset="0"/>
              </a:rPr>
              <a:t>relevant</a:t>
            </a:r>
            <a:r>
              <a:rPr lang="it-IT" altLang="it-IT" sz="1200" dirty="0">
                <a:cs typeface="Arial" panose="020B0604020202020204" pitchFamily="34" charset="0"/>
              </a:rPr>
              <a:t> </a:t>
            </a:r>
            <a:r>
              <a:rPr lang="it-IT" altLang="it-IT" sz="1200" dirty="0" err="1">
                <a:cs typeface="Arial" panose="020B0604020202020204" pitchFamily="34" charset="0"/>
              </a:rPr>
              <a:t>countries</a:t>
            </a:r>
            <a:r>
              <a:rPr lang="it-IT" altLang="it-IT" sz="1200" dirty="0">
                <a:cs typeface="Arial" panose="020B0604020202020204" pitchFamily="34" charset="0"/>
              </a:rPr>
              <a:t>;</a:t>
            </a:r>
          </a:p>
          <a:p>
            <a:pPr algn="just" hangingPunct="1">
              <a:lnSpc>
                <a:spcPct val="100000"/>
              </a:lnSpc>
              <a:buClrTx/>
              <a:buSzTx/>
              <a:buFontTx/>
              <a:buNone/>
            </a:pPr>
            <a:endParaRPr lang="it-IT" altLang="it-IT" sz="1200" dirty="0">
              <a:cs typeface="Arial" panose="020B0604020202020204" pitchFamily="34" charset="0"/>
            </a:endParaRPr>
          </a:p>
          <a:p>
            <a:pPr algn="just" hangingPunct="1">
              <a:lnSpc>
                <a:spcPct val="100000"/>
              </a:lnSpc>
              <a:buSzPct val="45000"/>
              <a:buFont typeface="Wingdings" panose="05000000000000000000" pitchFamily="2" charset="2"/>
              <a:buChar char="ü"/>
            </a:pPr>
            <a:r>
              <a:rPr lang="it-IT" altLang="it-IT" sz="1200" b="1" dirty="0" err="1">
                <a:cs typeface="Arial" panose="020B0604020202020204" pitchFamily="34" charset="0"/>
              </a:rPr>
              <a:t>Italian</a:t>
            </a:r>
            <a:r>
              <a:rPr lang="it-IT" altLang="it-IT" sz="1200" b="1" dirty="0">
                <a:cs typeface="Arial" panose="020B0604020202020204" pitchFamily="34" charset="0"/>
              </a:rPr>
              <a:t> </a:t>
            </a:r>
            <a:r>
              <a:rPr lang="it-IT" altLang="it-IT" sz="1200" b="1" dirty="0" err="1">
                <a:cs typeface="Arial" panose="020B0604020202020204" pitchFamily="34" charset="0"/>
              </a:rPr>
              <a:t>consulates</a:t>
            </a:r>
            <a:r>
              <a:rPr lang="it-IT" altLang="it-IT" sz="1200" b="1" dirty="0">
                <a:cs typeface="Arial" panose="020B0604020202020204" pitchFamily="34" charset="0"/>
              </a:rPr>
              <a:t> </a:t>
            </a:r>
            <a:r>
              <a:rPr lang="it-IT" altLang="it-IT" sz="1200" dirty="0">
                <a:cs typeface="Arial" panose="020B0604020202020204" pitchFamily="34" charset="0"/>
              </a:rPr>
              <a:t>in the </a:t>
            </a:r>
            <a:r>
              <a:rPr lang="it-IT" altLang="it-IT" sz="1200" dirty="0" err="1">
                <a:cs typeface="Arial" panose="020B0604020202020204" pitchFamily="34" charset="0"/>
              </a:rPr>
              <a:t>relevant</a:t>
            </a:r>
            <a:r>
              <a:rPr lang="it-IT" altLang="it-IT" sz="1200" dirty="0">
                <a:cs typeface="Arial" panose="020B0604020202020204" pitchFamily="34" charset="0"/>
              </a:rPr>
              <a:t> </a:t>
            </a:r>
            <a:r>
              <a:rPr lang="it-IT" altLang="it-IT" sz="1200" dirty="0" err="1">
                <a:cs typeface="Arial" panose="020B0604020202020204" pitchFamily="34" charset="0"/>
              </a:rPr>
              <a:t>countries</a:t>
            </a:r>
            <a:r>
              <a:rPr lang="it-IT" altLang="it-IT" sz="1200" dirty="0">
                <a:cs typeface="Arial" panose="020B0604020202020204" pitchFamily="34" charset="0"/>
              </a:rPr>
              <a:t> </a:t>
            </a:r>
            <a:r>
              <a:rPr lang="it-IT" altLang="it-IT" sz="1200" dirty="0" err="1">
                <a:cs typeface="Arial" panose="020B0604020202020204" pitchFamily="34" charset="0"/>
              </a:rPr>
              <a:t>grant</a:t>
            </a:r>
            <a:r>
              <a:rPr lang="it-IT" altLang="it-IT" sz="1200" dirty="0">
                <a:cs typeface="Arial" panose="020B0604020202020204" pitchFamily="34" charset="0"/>
              </a:rPr>
              <a:t> </a:t>
            </a:r>
            <a:r>
              <a:rPr lang="it-IT" altLang="it-IT" sz="1200" dirty="0" err="1">
                <a:cs typeface="Arial" panose="020B0604020202020204" pitchFamily="34" charset="0"/>
              </a:rPr>
              <a:t>visas</a:t>
            </a:r>
            <a:r>
              <a:rPr lang="it-IT" altLang="it-IT" sz="1200" dirty="0">
                <a:cs typeface="Arial" panose="020B0604020202020204" pitchFamily="34" charset="0"/>
              </a:rPr>
              <a:t> with </a:t>
            </a:r>
            <a:r>
              <a:rPr lang="it-IT" altLang="it-IT" sz="1200" dirty="0" err="1">
                <a:cs typeface="Arial" panose="020B0604020202020204" pitchFamily="34" charset="0"/>
              </a:rPr>
              <a:t>limited</a:t>
            </a:r>
            <a:r>
              <a:rPr lang="it-IT" altLang="it-IT" sz="1200" dirty="0">
                <a:cs typeface="Arial" panose="020B0604020202020204" pitchFamily="34" charset="0"/>
              </a:rPr>
              <a:t> </a:t>
            </a:r>
            <a:r>
              <a:rPr lang="it-IT" altLang="it-IT" sz="1200" dirty="0" err="1">
                <a:cs typeface="Arial" panose="020B0604020202020204" pitchFamily="34" charset="0"/>
              </a:rPr>
              <a:t>territorial</a:t>
            </a:r>
            <a:r>
              <a:rPr lang="it-IT" altLang="it-IT" sz="1200" dirty="0">
                <a:cs typeface="Arial" panose="020B0604020202020204" pitchFamily="34" charset="0"/>
              </a:rPr>
              <a:t> </a:t>
            </a:r>
            <a:r>
              <a:rPr lang="it-IT" altLang="it-IT" sz="1200" dirty="0" err="1">
                <a:cs typeface="Arial" panose="020B0604020202020204" pitchFamily="34" charset="0"/>
              </a:rPr>
              <a:t>validity</a:t>
            </a:r>
            <a:r>
              <a:rPr lang="it-IT" altLang="it-IT" sz="1200" dirty="0">
                <a:cs typeface="Arial" panose="020B0604020202020204" pitchFamily="34" charset="0"/>
              </a:rPr>
              <a:t> to </a:t>
            </a:r>
            <a:r>
              <a:rPr lang="it-IT" altLang="it-IT" sz="1200" dirty="0" err="1">
                <a:cs typeface="Arial" panose="020B0604020202020204" pitchFamily="34" charset="0"/>
              </a:rPr>
              <a:t>enable</a:t>
            </a:r>
            <a:r>
              <a:rPr lang="it-IT" altLang="it-IT" sz="1200" dirty="0">
                <a:cs typeface="Arial" panose="020B0604020202020204" pitchFamily="34" charset="0"/>
              </a:rPr>
              <a:t> entry </a:t>
            </a:r>
            <a:r>
              <a:rPr lang="it-IT" altLang="it-IT" sz="1200" dirty="0" err="1">
                <a:cs typeface="Arial" panose="020B0604020202020204" pitchFamily="34" charset="0"/>
              </a:rPr>
              <a:t>onto</a:t>
            </a:r>
            <a:r>
              <a:rPr lang="it-IT" altLang="it-IT" sz="1200" dirty="0">
                <a:cs typeface="Arial" panose="020B0604020202020204" pitchFamily="34" charset="0"/>
              </a:rPr>
              <a:t> </a:t>
            </a:r>
            <a:r>
              <a:rPr lang="it-IT" altLang="it-IT" sz="1200" dirty="0" err="1">
                <a:cs typeface="Arial" panose="020B0604020202020204" pitchFamily="34" charset="0"/>
              </a:rPr>
              <a:t>Italian</a:t>
            </a:r>
            <a:r>
              <a:rPr lang="it-IT" altLang="it-IT" sz="1200" dirty="0">
                <a:cs typeface="Arial" panose="020B0604020202020204" pitchFamily="34" charset="0"/>
              </a:rPr>
              <a:t> </a:t>
            </a:r>
            <a:r>
              <a:rPr lang="it-IT" altLang="it-IT" sz="1200" dirty="0" err="1">
                <a:cs typeface="Arial" panose="020B0604020202020204" pitchFamily="34" charset="0"/>
              </a:rPr>
              <a:t>territory</a:t>
            </a:r>
            <a:r>
              <a:rPr lang="it-IT" altLang="it-IT" sz="1200" dirty="0">
                <a:cs typeface="Arial" panose="020B0604020202020204" pitchFamily="34" charset="0"/>
              </a:rPr>
              <a:t>.</a:t>
            </a:r>
          </a:p>
          <a:p>
            <a:pPr algn="just" hangingPunct="1">
              <a:lnSpc>
                <a:spcPct val="100000"/>
              </a:lnSpc>
              <a:buClrTx/>
              <a:buSzTx/>
              <a:buFontTx/>
              <a:buNone/>
            </a:pPr>
            <a:endParaRPr lang="it-IT" altLang="it-IT" sz="1350" dirty="0">
              <a:latin typeface="+mj-lt"/>
            </a:endParaRPr>
          </a:p>
          <a:p>
            <a:pPr algn="just" hangingPunct="1">
              <a:lnSpc>
                <a:spcPct val="100000"/>
              </a:lnSpc>
              <a:buClrTx/>
              <a:buSzTx/>
              <a:buFontTx/>
              <a:buNone/>
            </a:pPr>
            <a:endParaRPr lang="it-IT" altLang="it-IT" sz="1350" dirty="0">
              <a:latin typeface="+mj-lt"/>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omic Sans MS" panose="030F0702030302020204" pitchFamily="66" charset="0"/>
            </a:endParaRPr>
          </a:p>
          <a:p>
            <a:pPr hangingPunct="1">
              <a:lnSpc>
                <a:spcPct val="100000"/>
              </a:lnSpc>
              <a:buClrTx/>
              <a:buSzTx/>
              <a:buFontTx/>
              <a:buNone/>
            </a:pPr>
            <a:endParaRPr lang="it-IT" altLang="it-IT" sz="900" dirty="0">
              <a:latin typeface="Calibri" panose="020F0502020204030204" pitchFamily="34" charset="0"/>
            </a:endParaRPr>
          </a:p>
        </p:txBody>
      </p:sp>
      <p:sp>
        <p:nvSpPr>
          <p:cNvPr id="18438" name="Rectangle 6"/>
          <p:cNvSpPr>
            <a:spLocks noChangeArrowheads="1"/>
          </p:cNvSpPr>
          <p:nvPr/>
        </p:nvSpPr>
        <p:spPr bwMode="auto">
          <a:xfrm>
            <a:off x="1907704" y="188640"/>
            <a:ext cx="5572522" cy="738664"/>
          </a:xfrm>
          <a:prstGeom prst="rect">
            <a:avLst/>
          </a:prstGeom>
          <a:solidFill>
            <a:srgbClr val="0072A4"/>
          </a:solidFill>
          <a:ln>
            <a:noFill/>
          </a:ln>
          <a:effectLst/>
        </p:spPr>
        <p:txBody>
          <a:bodyPr wrap="square" anchor="ctr">
            <a:spAutoFit/>
          </a:bodyPr>
          <a:lstStyle>
            <a:lvl1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it-IT" altLang="it-IT" sz="2100" dirty="0">
                <a:solidFill>
                  <a:srgbClr val="FBFBFB"/>
                </a:solidFill>
                <a:cs typeface="Times New Roman" panose="02020603050405020304" pitchFamily="18" charset="0"/>
              </a:rPr>
              <a:t>IDENTIFYING BENEFICIARIES &amp; GRANTING VISAS </a:t>
            </a:r>
          </a:p>
        </p:txBody>
      </p:sp>
    </p:spTree>
    <p:extLst>
      <p:ext uri="{BB962C8B-B14F-4D97-AF65-F5344CB8AC3E}">
        <p14:creationId xmlns:p14="http://schemas.microsoft.com/office/powerpoint/2010/main" val="4222958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ce réservé du contenu 2"/>
          <p:cNvSpPr>
            <a:spLocks noGrp="1"/>
          </p:cNvSpPr>
          <p:nvPr>
            <p:ph idx="1"/>
          </p:nvPr>
        </p:nvSpPr>
        <p:spPr>
          <a:xfrm>
            <a:off x="1244809" y="1365414"/>
            <a:ext cx="6276521" cy="3647761"/>
          </a:xfrm>
        </p:spPr>
        <p:txBody>
          <a:bodyPr>
            <a:normAutofit fontScale="92500" lnSpcReduction="20000"/>
          </a:bodyPr>
          <a:lstStyle/>
          <a:p>
            <a:pPr marL="0" indent="0" algn="ctr">
              <a:buNone/>
            </a:pPr>
            <a:r>
              <a:rPr lang="fr-FR" sz="1800" dirty="0" err="1">
                <a:solidFill>
                  <a:srgbClr val="0072A4"/>
                </a:solidFill>
                <a:latin typeface="Arial" panose="020B0604020202020204" pitchFamily="34" charset="0"/>
                <a:cs typeface="Arial" panose="020B0604020202020204" pitchFamily="34" charset="0"/>
              </a:rPr>
              <a:t>Families</a:t>
            </a:r>
            <a:r>
              <a:rPr lang="fr-FR" sz="1800" dirty="0">
                <a:solidFill>
                  <a:srgbClr val="0072A4"/>
                </a:solidFill>
                <a:latin typeface="Arial" panose="020B0604020202020204" pitchFamily="34" charset="0"/>
                <a:cs typeface="Arial" panose="020B0604020202020204" pitchFamily="34" charset="0"/>
              </a:rPr>
              <a:t> </a:t>
            </a:r>
            <a:r>
              <a:rPr lang="fr-FR" sz="1800" dirty="0" err="1">
                <a:solidFill>
                  <a:srgbClr val="0072A4"/>
                </a:solidFill>
                <a:latin typeface="Arial" panose="020B0604020202020204" pitchFamily="34" charset="0"/>
                <a:cs typeface="Arial" panose="020B0604020202020204" pitchFamily="34" charset="0"/>
              </a:rPr>
              <a:t>with</a:t>
            </a:r>
            <a:r>
              <a:rPr lang="fr-FR" sz="1800" dirty="0">
                <a:solidFill>
                  <a:srgbClr val="0072A4"/>
                </a:solidFill>
                <a:latin typeface="Arial" panose="020B0604020202020204" pitchFamily="34" charset="0"/>
                <a:cs typeface="Arial" panose="020B0604020202020204" pitchFamily="34" charset="0"/>
              </a:rPr>
              <a:t> </a:t>
            </a:r>
            <a:r>
              <a:rPr lang="fr-FR" sz="1800" dirty="0" err="1">
                <a:solidFill>
                  <a:srgbClr val="0072A4"/>
                </a:solidFill>
                <a:latin typeface="Arial" panose="020B0604020202020204" pitchFamily="34" charset="0"/>
                <a:cs typeface="Arial" panose="020B0604020202020204" pitchFamily="34" charset="0"/>
              </a:rPr>
              <a:t>children</a:t>
            </a:r>
            <a:endParaRPr lang="fr-FR" sz="1800" dirty="0">
              <a:solidFill>
                <a:srgbClr val="0072A4"/>
              </a:solidFill>
              <a:latin typeface="Arial" panose="020B0604020202020204" pitchFamily="34" charset="0"/>
              <a:cs typeface="Arial" panose="020B0604020202020204" pitchFamily="34" charset="0"/>
            </a:endParaRPr>
          </a:p>
          <a:p>
            <a:pPr marL="0" indent="0" algn="ctr">
              <a:buNone/>
            </a:pPr>
            <a:endParaRPr lang="fr-FR" sz="1800" dirty="0">
              <a:solidFill>
                <a:srgbClr val="0072A4"/>
              </a:solidFill>
              <a:latin typeface="Arial" panose="020B0604020202020204" pitchFamily="34" charset="0"/>
              <a:cs typeface="Arial" panose="020B0604020202020204" pitchFamily="34" charset="0"/>
            </a:endParaRPr>
          </a:p>
          <a:p>
            <a:pPr marL="0" indent="0" algn="ctr">
              <a:buNone/>
            </a:pPr>
            <a:r>
              <a:rPr lang="fr-FR" sz="1800" dirty="0">
                <a:solidFill>
                  <a:srgbClr val="0072A4"/>
                </a:solidFill>
                <a:latin typeface="Arial" panose="020B0604020202020204" pitchFamily="34" charset="0"/>
                <a:cs typeface="Arial" panose="020B0604020202020204" pitchFamily="34" charset="0"/>
              </a:rPr>
              <a:t>Single </a:t>
            </a:r>
            <a:r>
              <a:rPr lang="fr-FR" sz="1800" dirty="0" err="1">
                <a:solidFill>
                  <a:srgbClr val="0072A4"/>
                </a:solidFill>
                <a:latin typeface="Arial" panose="020B0604020202020204" pitchFamily="34" charset="0"/>
                <a:cs typeface="Arial" panose="020B0604020202020204" pitchFamily="34" charset="0"/>
              </a:rPr>
              <a:t>mothers</a:t>
            </a:r>
            <a:endParaRPr lang="fr-FR" sz="1800" dirty="0">
              <a:solidFill>
                <a:srgbClr val="0072A4"/>
              </a:solidFill>
              <a:latin typeface="Arial" panose="020B0604020202020204" pitchFamily="34" charset="0"/>
              <a:cs typeface="Arial" panose="020B0604020202020204" pitchFamily="34" charset="0"/>
            </a:endParaRPr>
          </a:p>
          <a:p>
            <a:pPr marL="0" indent="0" algn="ctr">
              <a:buNone/>
            </a:pPr>
            <a:endParaRPr lang="fr-FR" sz="1800" dirty="0">
              <a:solidFill>
                <a:srgbClr val="0072A4"/>
              </a:solidFill>
              <a:latin typeface="Arial" panose="020B0604020202020204" pitchFamily="34" charset="0"/>
              <a:cs typeface="Arial" panose="020B0604020202020204" pitchFamily="34" charset="0"/>
            </a:endParaRPr>
          </a:p>
          <a:p>
            <a:pPr marL="0" indent="0" algn="ctr">
              <a:buNone/>
            </a:pPr>
            <a:r>
              <a:rPr lang="fr-FR" sz="1800" dirty="0" err="1">
                <a:solidFill>
                  <a:srgbClr val="0072A4"/>
                </a:solidFill>
                <a:latin typeface="Arial" panose="020B0604020202020204" pitchFamily="34" charset="0"/>
                <a:cs typeface="Arial" panose="020B0604020202020204" pitchFamily="34" charset="0"/>
              </a:rPr>
              <a:t>Elderly</a:t>
            </a:r>
            <a:r>
              <a:rPr lang="fr-FR" sz="1800" dirty="0">
                <a:solidFill>
                  <a:srgbClr val="0072A4"/>
                </a:solidFill>
                <a:latin typeface="Arial" panose="020B0604020202020204" pitchFamily="34" charset="0"/>
                <a:cs typeface="Arial" panose="020B0604020202020204" pitchFamily="34" charset="0"/>
              </a:rPr>
              <a:t> people</a:t>
            </a:r>
          </a:p>
          <a:p>
            <a:pPr marL="0" indent="0" algn="ctr">
              <a:buNone/>
            </a:pPr>
            <a:endParaRPr lang="fr-FR" sz="1800" dirty="0">
              <a:solidFill>
                <a:srgbClr val="0072A4"/>
              </a:solidFill>
              <a:latin typeface="Arial" panose="020B0604020202020204" pitchFamily="34" charset="0"/>
              <a:cs typeface="Arial" panose="020B0604020202020204" pitchFamily="34" charset="0"/>
            </a:endParaRPr>
          </a:p>
          <a:p>
            <a:pPr marL="0" indent="0" algn="ctr">
              <a:buNone/>
            </a:pPr>
            <a:r>
              <a:rPr lang="fr-FR" sz="1800" dirty="0" err="1">
                <a:solidFill>
                  <a:srgbClr val="0072A4"/>
                </a:solidFill>
                <a:latin typeface="Arial" panose="020B0604020202020204" pitchFamily="34" charset="0"/>
                <a:cs typeface="Arial" panose="020B0604020202020204" pitchFamily="34" charset="0"/>
              </a:rPr>
              <a:t>Unaccompanied</a:t>
            </a:r>
            <a:r>
              <a:rPr lang="fr-FR" sz="1800" dirty="0">
                <a:solidFill>
                  <a:srgbClr val="0072A4"/>
                </a:solidFill>
                <a:latin typeface="Arial" panose="020B0604020202020204" pitchFamily="34" charset="0"/>
                <a:cs typeface="Arial" panose="020B0604020202020204" pitchFamily="34" charset="0"/>
              </a:rPr>
              <a:t> minors</a:t>
            </a:r>
          </a:p>
          <a:p>
            <a:pPr marL="0" indent="0" algn="ctr">
              <a:buNone/>
            </a:pPr>
            <a:endParaRPr lang="fr-FR" sz="1800" dirty="0">
              <a:solidFill>
                <a:srgbClr val="0072A4"/>
              </a:solidFill>
              <a:latin typeface="Arial" panose="020B0604020202020204" pitchFamily="34" charset="0"/>
              <a:cs typeface="Arial" panose="020B0604020202020204" pitchFamily="34" charset="0"/>
            </a:endParaRPr>
          </a:p>
          <a:p>
            <a:pPr marL="0" indent="0" algn="ctr">
              <a:buNone/>
            </a:pPr>
            <a:r>
              <a:rPr lang="fr-FR" sz="1800" dirty="0" err="1">
                <a:solidFill>
                  <a:srgbClr val="0072A4"/>
                </a:solidFill>
                <a:latin typeface="Arial" panose="020B0604020202020204" pitchFamily="34" charset="0"/>
                <a:cs typeface="Arial" panose="020B0604020202020204" pitchFamily="34" charset="0"/>
              </a:rPr>
              <a:t>Disabled</a:t>
            </a:r>
            <a:r>
              <a:rPr lang="fr-FR" sz="1800" dirty="0">
                <a:solidFill>
                  <a:srgbClr val="0072A4"/>
                </a:solidFill>
                <a:latin typeface="Arial" panose="020B0604020202020204" pitchFamily="34" charset="0"/>
                <a:cs typeface="Arial" panose="020B0604020202020204" pitchFamily="34" charset="0"/>
              </a:rPr>
              <a:t> people </a:t>
            </a:r>
          </a:p>
          <a:p>
            <a:pPr marL="0" indent="0" algn="ctr">
              <a:buNone/>
            </a:pPr>
            <a:endParaRPr lang="fr-FR" sz="1800" dirty="0">
              <a:solidFill>
                <a:srgbClr val="0072A4"/>
              </a:solidFill>
              <a:latin typeface="Arial" panose="020B0604020202020204" pitchFamily="34" charset="0"/>
              <a:cs typeface="Arial" panose="020B0604020202020204" pitchFamily="34" charset="0"/>
            </a:endParaRPr>
          </a:p>
          <a:p>
            <a:pPr marL="0" indent="0" algn="ctr">
              <a:buNone/>
            </a:pPr>
            <a:r>
              <a:rPr lang="fr-FR" sz="1800" dirty="0">
                <a:solidFill>
                  <a:srgbClr val="0072A4"/>
                </a:solidFill>
                <a:latin typeface="Arial" panose="020B0604020202020204" pitchFamily="34" charset="0"/>
                <a:cs typeface="Arial" panose="020B0604020202020204" pitchFamily="34" charset="0"/>
              </a:rPr>
              <a:t>Urgent </a:t>
            </a:r>
            <a:r>
              <a:rPr lang="fr-FR" sz="1800" dirty="0" err="1">
                <a:solidFill>
                  <a:srgbClr val="0072A4"/>
                </a:solidFill>
                <a:latin typeface="Arial" panose="020B0604020202020204" pitchFamily="34" charset="0"/>
                <a:cs typeface="Arial" panose="020B0604020202020204" pitchFamily="34" charset="0"/>
              </a:rPr>
              <a:t>medical</a:t>
            </a:r>
            <a:r>
              <a:rPr lang="fr-FR" sz="1800" dirty="0">
                <a:solidFill>
                  <a:srgbClr val="0072A4"/>
                </a:solidFill>
                <a:latin typeface="Arial" panose="020B0604020202020204" pitchFamily="34" charset="0"/>
                <a:cs typeface="Arial" panose="020B0604020202020204" pitchFamily="34" charset="0"/>
              </a:rPr>
              <a:t> cases</a:t>
            </a:r>
          </a:p>
          <a:p>
            <a:pPr marL="0" indent="0" algn="ctr">
              <a:buNone/>
            </a:pPr>
            <a:endParaRPr lang="fr-FR" sz="1800" dirty="0">
              <a:solidFill>
                <a:srgbClr val="0072A4"/>
              </a:solidFill>
              <a:latin typeface="Arial" panose="020B0604020202020204" pitchFamily="34" charset="0"/>
              <a:cs typeface="Arial" panose="020B0604020202020204" pitchFamily="34" charset="0"/>
            </a:endParaRPr>
          </a:p>
          <a:p>
            <a:pPr marL="0" indent="0" algn="ctr">
              <a:buNone/>
            </a:pPr>
            <a:r>
              <a:rPr lang="fr-FR" sz="1800" dirty="0" err="1">
                <a:solidFill>
                  <a:srgbClr val="0072A4"/>
                </a:solidFill>
                <a:latin typeface="Arial" panose="020B0604020202020204" pitchFamily="34" charset="0"/>
                <a:cs typeface="Arial" panose="020B0604020202020204" pitchFamily="34" charset="0"/>
              </a:rPr>
              <a:t>Victims</a:t>
            </a:r>
            <a:r>
              <a:rPr lang="fr-FR" sz="1800" dirty="0">
                <a:solidFill>
                  <a:srgbClr val="0072A4"/>
                </a:solidFill>
                <a:latin typeface="Arial" panose="020B0604020202020204" pitchFamily="34" charset="0"/>
                <a:cs typeface="Arial" panose="020B0604020202020204" pitchFamily="34" charset="0"/>
              </a:rPr>
              <a:t> of </a:t>
            </a:r>
            <a:r>
              <a:rPr lang="fr-FR" sz="1800" dirty="0" err="1">
                <a:solidFill>
                  <a:srgbClr val="0072A4"/>
                </a:solidFill>
                <a:latin typeface="Arial" panose="020B0604020202020204" pitchFamily="34" charset="0"/>
                <a:cs typeface="Arial" panose="020B0604020202020204" pitchFamily="34" charset="0"/>
              </a:rPr>
              <a:t>trafficking</a:t>
            </a:r>
            <a:r>
              <a:rPr lang="fr-FR" sz="1800" dirty="0">
                <a:solidFill>
                  <a:srgbClr val="0072A4"/>
                </a:solidFill>
                <a:latin typeface="Arial" panose="020B0604020202020204" pitchFamily="34" charset="0"/>
                <a:cs typeface="Arial" panose="020B0604020202020204" pitchFamily="34" charset="0"/>
              </a:rPr>
              <a:t>, torture and violence</a:t>
            </a:r>
            <a:endParaRPr lang="fr-FR" dirty="0">
              <a:solidFill>
                <a:srgbClr val="0072A4"/>
              </a:solidFill>
              <a:latin typeface="Arial" panose="020B0604020202020204" pitchFamily="34" charset="0"/>
              <a:cs typeface="Arial" panose="020B0604020202020204" pitchFamily="34" charset="0"/>
            </a:endParaRPr>
          </a:p>
        </p:txBody>
      </p:sp>
      <p:pic>
        <p:nvPicPr>
          <p:cNvPr id="2050" name="Picture 2" descr="Clipart - mamma, babbo, ragazzo, ragazza, famiglia, tenere mani, simboli. Fotosearch - Cerca Clipart, Illustrazioni murali, Disegni e Immagini grafiche EPS vettorial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3481"/>
          <a:stretch/>
        </p:blipFill>
        <p:spPr bwMode="auto">
          <a:xfrm>
            <a:off x="5856054" y="1222854"/>
            <a:ext cx="874589" cy="4744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isultati immagini per simbolo persona anzian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819"/>
          <a:stretch/>
        </p:blipFill>
        <p:spPr bwMode="auto">
          <a:xfrm>
            <a:off x="5454154" y="2261702"/>
            <a:ext cx="367394" cy="46399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Risultati immagini per simbolo persona disabili"/>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sz="1350"/>
          </a:p>
        </p:txBody>
      </p:sp>
      <p:sp>
        <p:nvSpPr>
          <p:cNvPr id="6" name="AutoShape 8" descr="Risultati immagini per simbolo persona disabili"/>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sz="1350"/>
          </a:p>
        </p:txBody>
      </p:sp>
      <p:sp>
        <p:nvSpPr>
          <p:cNvPr id="7" name="AutoShape 10" descr="Risultati immagini per simbolo persona disabili"/>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sz="1350"/>
          </a:p>
        </p:txBody>
      </p:sp>
      <p:sp>
        <p:nvSpPr>
          <p:cNvPr id="8" name="AutoShape 12" descr="Risultati immagini per simbolo persona disabili"/>
          <p:cNvSpPr>
            <a:spLocks noChangeAspect="1" noChangeArrowheads="1"/>
          </p:cNvSpPr>
          <p:nvPr/>
        </p:nvSpPr>
        <p:spPr bwMode="auto">
          <a:xfrm>
            <a:off x="459581"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sz="1350"/>
          </a:p>
        </p:txBody>
      </p:sp>
      <p:sp>
        <p:nvSpPr>
          <p:cNvPr id="9" name="AutoShape 14" descr="Risultati immagini per simbolo persona disabili"/>
          <p:cNvSpPr>
            <a:spLocks noChangeAspect="1" noChangeArrowheads="1"/>
          </p:cNvSpPr>
          <p:nvPr/>
        </p:nvSpPr>
        <p:spPr bwMode="auto">
          <a:xfrm>
            <a:off x="573881"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sz="1350"/>
          </a:p>
        </p:txBody>
      </p:sp>
      <p:pic>
        <p:nvPicPr>
          <p:cNvPr id="2064" name="Picture 16" descr="Disabile Icone Gratu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6630" y="3376482"/>
            <a:ext cx="332547" cy="33254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Femminile, Donna, Figura Stilizzata, Simbol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3932" y="1750705"/>
            <a:ext cx="259757" cy="51099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llustrazione del medico icona vettoriale consultazione maschio medico persona Avatar con stetoscopio medico e croce simbolo icona Pictogram â Vettoriale Stoc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807" t="4293" r="9787" b="9139"/>
          <a:stretch/>
        </p:blipFill>
        <p:spPr bwMode="auto">
          <a:xfrm>
            <a:off x="2437160" y="3709029"/>
            <a:ext cx="474567" cy="54971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Pistola. azione. ios simbolo 7 interfaccia Icone Gratuit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0544" y="4365104"/>
            <a:ext cx="460197" cy="460197"/>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4" descr="Risultati immagini per minori symbolo"/>
          <p:cNvSpPr>
            <a:spLocks noChangeAspect="1" noChangeArrowheads="1"/>
          </p:cNvSpPr>
          <p:nvPr/>
        </p:nvSpPr>
        <p:spPr bwMode="auto">
          <a:xfrm>
            <a:off x="688181" y="13204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sz="1350"/>
          </a:p>
        </p:txBody>
      </p:sp>
      <p:sp>
        <p:nvSpPr>
          <p:cNvPr id="11" name="AutoShape 26" descr="EmojiOne Black White"/>
          <p:cNvSpPr>
            <a:spLocks noChangeAspect="1" noChangeArrowheads="1"/>
          </p:cNvSpPr>
          <p:nvPr/>
        </p:nvSpPr>
        <p:spPr bwMode="auto">
          <a:xfrm>
            <a:off x="802481" y="14347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sz="1350"/>
          </a:p>
        </p:txBody>
      </p:sp>
      <p:sp>
        <p:nvSpPr>
          <p:cNvPr id="12" name="AutoShape 28" descr="Risultati immagini per minori symbolo"/>
          <p:cNvSpPr>
            <a:spLocks noChangeAspect="1" noChangeArrowheads="1"/>
          </p:cNvSpPr>
          <p:nvPr/>
        </p:nvSpPr>
        <p:spPr bwMode="auto">
          <a:xfrm>
            <a:off x="916781" y="15490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sz="1350"/>
          </a:p>
        </p:txBody>
      </p:sp>
      <p:sp>
        <p:nvSpPr>
          <p:cNvPr id="13" name="AutoShape 30" descr="Risultati immagini per minori symbolo 18"/>
          <p:cNvSpPr>
            <a:spLocks noChangeAspect="1" noChangeArrowheads="1"/>
          </p:cNvSpPr>
          <p:nvPr/>
        </p:nvSpPr>
        <p:spPr bwMode="auto">
          <a:xfrm>
            <a:off x="1031081" y="16633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sz="1350"/>
          </a:p>
        </p:txBody>
      </p:sp>
      <p:sp>
        <p:nvSpPr>
          <p:cNvPr id="14" name="AutoShape 32" descr="Risultati immagini per minori symbolo 18"/>
          <p:cNvSpPr>
            <a:spLocks noChangeAspect="1" noChangeArrowheads="1"/>
          </p:cNvSpPr>
          <p:nvPr/>
        </p:nvSpPr>
        <p:spPr bwMode="auto">
          <a:xfrm>
            <a:off x="1145381" y="17776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sz="1350"/>
          </a:p>
        </p:txBody>
      </p:sp>
      <p:pic>
        <p:nvPicPr>
          <p:cNvPr id="2085" name="Picture 3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3768" y="2740082"/>
            <a:ext cx="449212" cy="449212"/>
          </a:xfrm>
          <a:prstGeom prst="rect">
            <a:avLst/>
          </a:prstGeom>
          <a:solidFill>
            <a:srgbClr val="0072A4"/>
          </a:solidFill>
          <a:ln>
            <a:noFill/>
          </a:ln>
          <a:extLst/>
        </p:spPr>
      </p:pic>
      <p:sp>
        <p:nvSpPr>
          <p:cNvPr id="22" name="Rectangle 6"/>
          <p:cNvSpPr>
            <a:spLocks noChangeArrowheads="1"/>
          </p:cNvSpPr>
          <p:nvPr/>
        </p:nvSpPr>
        <p:spPr bwMode="auto">
          <a:xfrm>
            <a:off x="2595996" y="299127"/>
            <a:ext cx="4204370" cy="415498"/>
          </a:xfrm>
          <a:prstGeom prst="rect">
            <a:avLst/>
          </a:prstGeom>
          <a:solidFill>
            <a:srgbClr val="0072A4"/>
          </a:solidFill>
          <a:ln>
            <a:noFill/>
          </a:ln>
          <a:effectLst/>
        </p:spPr>
        <p:txBody>
          <a:bodyPr wrap="square" anchor="ctr">
            <a:spAutoFit/>
          </a:bodyPr>
          <a:lstStyle>
            <a:lvl1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it-IT" altLang="it-IT" sz="2100" dirty="0">
                <a:solidFill>
                  <a:srgbClr val="FBFBFB"/>
                </a:solidFill>
                <a:cs typeface="Times New Roman" panose="02020603050405020304" pitchFamily="18" charset="0"/>
              </a:rPr>
              <a:t>SELECTION CRITERIA</a:t>
            </a:r>
          </a:p>
        </p:txBody>
      </p:sp>
    </p:spTree>
    <p:extLst>
      <p:ext uri="{BB962C8B-B14F-4D97-AF65-F5344CB8AC3E}">
        <p14:creationId xmlns:p14="http://schemas.microsoft.com/office/powerpoint/2010/main" val="331730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egnaposto contenuto 2">
            <a:extLst>
              <a:ext uri="{FF2B5EF4-FFF2-40B4-BE49-F238E27FC236}">
                <a16:creationId xmlns:a16="http://schemas.microsoft.com/office/drawing/2014/main" id="{7C53E13D-AB48-4233-85D9-4B0233687B4A}"/>
              </a:ext>
            </a:extLst>
          </p:cNvPr>
          <p:cNvSpPr>
            <a:spLocks noGrp="1"/>
          </p:cNvSpPr>
          <p:nvPr>
            <p:ph idx="1"/>
          </p:nvPr>
        </p:nvSpPr>
        <p:spPr>
          <a:xfrm>
            <a:off x="611559" y="1233184"/>
            <a:ext cx="7920881" cy="3054596"/>
          </a:xfrm>
        </p:spPr>
        <p:txBody>
          <a:bodyPr>
            <a:normAutofit lnSpcReduction="10000"/>
          </a:bodyPr>
          <a:lstStyle/>
          <a:p>
            <a:pPr algn="just"/>
            <a:r>
              <a:rPr lang="it-IT" sz="1300" dirty="0">
                <a:latin typeface="Arial" panose="020B0604020202020204" pitchFamily="34" charset="0"/>
                <a:cs typeface="Arial" panose="020B0604020202020204" pitchFamily="34" charset="0"/>
              </a:rPr>
              <a:t>612 </a:t>
            </a:r>
            <a:r>
              <a:rPr lang="it-IT" sz="1300" dirty="0" err="1">
                <a:latin typeface="Arial" panose="020B0604020202020204" pitchFamily="34" charset="0"/>
                <a:cs typeface="Arial" panose="020B0604020202020204" pitchFamily="34" charset="0"/>
              </a:rPr>
              <a:t>participants</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have</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been</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welcomed</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into</a:t>
            </a:r>
            <a:r>
              <a:rPr lang="it-IT" sz="1300" dirty="0">
                <a:latin typeface="Arial" panose="020B0604020202020204" pitchFamily="34" charset="0"/>
                <a:cs typeface="Arial" panose="020B0604020202020204" pitchFamily="34" charset="0"/>
              </a:rPr>
              <a:t> reception </a:t>
            </a:r>
            <a:r>
              <a:rPr lang="it-IT" sz="1300" dirty="0" err="1">
                <a:latin typeface="Arial" panose="020B0604020202020204" pitchFamily="34" charset="0"/>
                <a:cs typeface="Arial" panose="020B0604020202020204" pitchFamily="34" charset="0"/>
              </a:rPr>
              <a:t>facilities</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belonging</a:t>
            </a:r>
            <a:r>
              <a:rPr lang="it-IT" sz="1300" dirty="0">
                <a:latin typeface="Arial" panose="020B0604020202020204" pitchFamily="34" charset="0"/>
                <a:cs typeface="Arial" panose="020B0604020202020204" pitchFamily="34" charset="0"/>
              </a:rPr>
              <a:t> to the </a:t>
            </a:r>
            <a:r>
              <a:rPr lang="it-IT" sz="1300" dirty="0" err="1">
                <a:latin typeface="Arial" panose="020B0604020202020204" pitchFamily="34" charset="0"/>
                <a:cs typeface="Arial" panose="020B0604020202020204" pitchFamily="34" charset="0"/>
              </a:rPr>
              <a:t>Federation</a:t>
            </a:r>
            <a:r>
              <a:rPr lang="it-IT" sz="1300" dirty="0">
                <a:latin typeface="Arial" panose="020B0604020202020204" pitchFamily="34" charset="0"/>
                <a:cs typeface="Arial" panose="020B0604020202020204" pitchFamily="34" charset="0"/>
              </a:rPr>
              <a:t> of </a:t>
            </a:r>
            <a:r>
              <a:rPr lang="it-IT" sz="1300" dirty="0" err="1">
                <a:latin typeface="Arial" panose="020B0604020202020204" pitchFamily="34" charset="0"/>
                <a:cs typeface="Arial" panose="020B0604020202020204" pitchFamily="34" charset="0"/>
              </a:rPr>
              <a:t>Protestant</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Churches</a:t>
            </a:r>
            <a:r>
              <a:rPr lang="it-IT" sz="1300" dirty="0">
                <a:latin typeface="Arial" panose="020B0604020202020204" pitchFamily="34" charset="0"/>
                <a:cs typeface="Arial" panose="020B0604020202020204" pitchFamily="34" charset="0"/>
              </a:rPr>
              <a:t> in </a:t>
            </a:r>
            <a:r>
              <a:rPr lang="it-IT" sz="1300" dirty="0" err="1">
                <a:latin typeface="Arial" panose="020B0604020202020204" pitchFamily="34" charset="0"/>
                <a:cs typeface="Arial" panose="020B0604020202020204" pitchFamily="34" charset="0"/>
              </a:rPr>
              <a:t>Italy</a:t>
            </a:r>
            <a:r>
              <a:rPr lang="it-IT" sz="1300" dirty="0">
                <a:latin typeface="Arial" panose="020B0604020202020204" pitchFamily="34" charset="0"/>
                <a:cs typeface="Arial" panose="020B0604020202020204" pitchFamily="34" charset="0"/>
              </a:rPr>
              <a:t> ( FCEI)</a:t>
            </a:r>
          </a:p>
          <a:p>
            <a:pPr algn="just"/>
            <a:endParaRPr lang="it-IT" sz="1300" dirty="0">
              <a:latin typeface="Arial" panose="020B0604020202020204" pitchFamily="34" charset="0"/>
              <a:cs typeface="Arial" panose="020B0604020202020204" pitchFamily="34" charset="0"/>
            </a:endParaRPr>
          </a:p>
          <a:p>
            <a:pPr algn="just"/>
            <a:r>
              <a:rPr lang="en-US" sz="1300" dirty="0">
                <a:latin typeface="Arial" panose="020B0604020202020204" pitchFamily="34" charset="0"/>
                <a:cs typeface="Arial" panose="020B0604020202020204" pitchFamily="34" charset="0"/>
              </a:rPr>
              <a:t>They have been received across 94 communes, into 18 out of the 20 Italian regions </a:t>
            </a:r>
          </a:p>
          <a:p>
            <a:pPr marL="0" indent="0" algn="just">
              <a:buNone/>
            </a:pPr>
            <a:endParaRPr lang="it-IT" sz="1300" dirty="0">
              <a:latin typeface="Arial" panose="020B0604020202020204" pitchFamily="34" charset="0"/>
              <a:cs typeface="Arial" panose="020B0604020202020204" pitchFamily="34" charset="0"/>
            </a:endParaRPr>
          </a:p>
          <a:p>
            <a:pPr algn="just"/>
            <a:r>
              <a:rPr lang="it-IT" sz="1300" dirty="0">
                <a:latin typeface="Arial" panose="020B0604020202020204" pitchFamily="34" charset="0"/>
                <a:cs typeface="Arial" panose="020B0604020202020204" pitchFamily="34" charset="0"/>
              </a:rPr>
              <a:t>245 </a:t>
            </a:r>
            <a:r>
              <a:rPr lang="it-IT" sz="1300" dirty="0" err="1">
                <a:latin typeface="Arial" panose="020B0604020202020204" pitchFamily="34" charset="0"/>
                <a:cs typeface="Arial" panose="020B0604020202020204" pitchFamily="34" charset="0"/>
              </a:rPr>
              <a:t>have</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voluntarily</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left</a:t>
            </a:r>
            <a:r>
              <a:rPr lang="it-IT" sz="1300" dirty="0">
                <a:latin typeface="Arial" panose="020B0604020202020204" pitchFamily="34" charset="0"/>
                <a:cs typeface="Arial" panose="020B0604020202020204" pitchFamily="34" charset="0"/>
              </a:rPr>
              <a:t> the programme for </a:t>
            </a:r>
            <a:r>
              <a:rPr lang="it-IT" sz="1300" dirty="0" err="1">
                <a:latin typeface="Arial" panose="020B0604020202020204" pitchFamily="34" charset="0"/>
                <a:cs typeface="Arial" panose="020B0604020202020204" pitchFamily="34" charset="0"/>
              </a:rPr>
              <a:t>various</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reasons</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achieving</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independence</a:t>
            </a:r>
            <a:r>
              <a:rPr lang="it-IT" sz="1300" dirty="0">
                <a:latin typeface="Arial" panose="020B0604020202020204" pitchFamily="34" charset="0"/>
                <a:cs typeface="Arial" panose="020B0604020202020204" pitchFamily="34" charset="0"/>
              </a:rPr>
              <a:t>, family </a:t>
            </a:r>
            <a:r>
              <a:rPr lang="it-IT" sz="1300" dirty="0" err="1">
                <a:latin typeface="Arial" panose="020B0604020202020204" pitchFamily="34" charset="0"/>
                <a:cs typeface="Arial" panose="020B0604020202020204" pitchFamily="34" charset="0"/>
              </a:rPr>
              <a:t>reunification</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outside</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Italy</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project</a:t>
            </a:r>
            <a:r>
              <a:rPr lang="it-IT" sz="1300" dirty="0">
                <a:latin typeface="Arial" panose="020B0604020202020204" pitchFamily="34" charset="0"/>
                <a:cs typeface="Arial" panose="020B0604020202020204" pitchFamily="34" charset="0"/>
              </a:rPr>
              <a:t> exit) </a:t>
            </a:r>
          </a:p>
          <a:p>
            <a:pPr marL="0" indent="0" algn="just">
              <a:buNone/>
            </a:pPr>
            <a:endParaRPr lang="it-IT" sz="1300" dirty="0">
              <a:latin typeface="Arial" panose="020B0604020202020204" pitchFamily="34" charset="0"/>
              <a:cs typeface="Arial" panose="020B0604020202020204" pitchFamily="34" charset="0"/>
            </a:endParaRPr>
          </a:p>
          <a:p>
            <a:pPr algn="just"/>
            <a:r>
              <a:rPr lang="it-IT" sz="1300" dirty="0" err="1">
                <a:latin typeface="Arial" panose="020B0604020202020204" pitchFamily="34" charset="0"/>
                <a:cs typeface="Arial" panose="020B0604020202020204" pitchFamily="34" charset="0"/>
              </a:rPr>
              <a:t>Our</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own</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facilities</a:t>
            </a:r>
            <a:r>
              <a:rPr lang="it-IT" sz="1300" dirty="0">
                <a:latin typeface="Arial" panose="020B0604020202020204" pitchFamily="34" charset="0"/>
                <a:cs typeface="Arial" panose="020B0604020202020204" pitchFamily="34" charset="0"/>
              </a:rPr>
              <a:t> are </a:t>
            </a:r>
            <a:r>
              <a:rPr lang="it-IT" sz="1300" dirty="0" err="1">
                <a:latin typeface="Arial" panose="020B0604020202020204" pitchFamily="34" charset="0"/>
                <a:cs typeface="Arial" panose="020B0604020202020204" pitchFamily="34" charset="0"/>
              </a:rPr>
              <a:t>managed</a:t>
            </a:r>
            <a:r>
              <a:rPr lang="it-IT" sz="1300" dirty="0">
                <a:latin typeface="Arial" panose="020B0604020202020204" pitchFamily="34" charset="0"/>
                <a:cs typeface="Arial" panose="020B0604020202020204" pitchFamily="34" charset="0"/>
              </a:rPr>
              <a:t> by the </a:t>
            </a:r>
            <a:r>
              <a:rPr lang="it-IT" sz="1300" dirty="0" err="1">
                <a:latin typeface="Arial" panose="020B0604020202020204" pitchFamily="34" charset="0"/>
                <a:cs typeface="Arial" panose="020B0604020202020204" pitchFamily="34" charset="0"/>
              </a:rPr>
              <a:t>Diaconate</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Synodal</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Commission</a:t>
            </a:r>
            <a:r>
              <a:rPr lang="it-IT" sz="1300" dirty="0">
                <a:latin typeface="Arial" panose="020B0604020202020204" pitchFamily="34" charset="0"/>
                <a:cs typeface="Arial" panose="020B0604020202020204" pitchFamily="34" charset="0"/>
              </a:rPr>
              <a:t> (CSD) </a:t>
            </a:r>
            <a:r>
              <a:rPr lang="it-IT" sz="1300" dirty="0" err="1">
                <a:latin typeface="Arial" panose="020B0604020202020204" pitchFamily="34" charset="0"/>
                <a:cs typeface="Arial" panose="020B0604020202020204" pitchFamily="34" charset="0"/>
              </a:rPr>
              <a:t>but</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participants</a:t>
            </a:r>
            <a:r>
              <a:rPr lang="it-IT" sz="1300" dirty="0">
                <a:latin typeface="Arial" panose="020B0604020202020204" pitchFamily="34" charset="0"/>
                <a:cs typeface="Arial" panose="020B0604020202020204" pitchFamily="34" charset="0"/>
              </a:rPr>
              <a:t> are </a:t>
            </a:r>
            <a:r>
              <a:rPr lang="it-IT" sz="1300" dirty="0" err="1">
                <a:latin typeface="Arial" panose="020B0604020202020204" pitchFamily="34" charset="0"/>
                <a:cs typeface="Arial" panose="020B0604020202020204" pitchFamily="34" charset="0"/>
              </a:rPr>
              <a:t>received</a:t>
            </a:r>
            <a:r>
              <a:rPr lang="it-IT" sz="1300" dirty="0">
                <a:latin typeface="Arial" panose="020B0604020202020204" pitchFamily="34" charset="0"/>
                <a:cs typeface="Arial" panose="020B0604020202020204" pitchFamily="34" charset="0"/>
              </a:rPr>
              <a:t> by </a:t>
            </a:r>
            <a:r>
              <a:rPr lang="it-IT" sz="1300" dirty="0" err="1">
                <a:latin typeface="Arial" panose="020B0604020202020204" pitchFamily="34" charset="0"/>
                <a:cs typeface="Arial" panose="020B0604020202020204" pitchFamily="34" charset="0"/>
              </a:rPr>
              <a:t>different</a:t>
            </a:r>
            <a:r>
              <a:rPr lang="it-IT" sz="1300" dirty="0">
                <a:latin typeface="Arial" panose="020B0604020202020204" pitchFamily="34" charset="0"/>
                <a:cs typeface="Arial" panose="020B0604020202020204" pitchFamily="34" charset="0"/>
              </a:rPr>
              <a:t> </a:t>
            </a:r>
            <a:r>
              <a:rPr lang="it-IT" sz="1300" dirty="0" err="1">
                <a:latin typeface="Arial" panose="020B0604020202020204" pitchFamily="34" charset="0"/>
                <a:cs typeface="Arial" panose="020B0604020202020204" pitchFamily="34" charset="0"/>
              </a:rPr>
              <a:t>types</a:t>
            </a:r>
            <a:r>
              <a:rPr lang="it-IT" sz="1300" dirty="0">
                <a:latin typeface="Arial" panose="020B0604020202020204" pitchFamily="34" charset="0"/>
                <a:cs typeface="Arial" panose="020B0604020202020204" pitchFamily="34" charset="0"/>
              </a:rPr>
              <a:t> of </a:t>
            </a:r>
            <a:r>
              <a:rPr lang="it-IT" sz="1300" dirty="0" err="1">
                <a:latin typeface="Arial" panose="020B0604020202020204" pitchFamily="34" charset="0"/>
                <a:cs typeface="Arial" panose="020B0604020202020204" pitchFamily="34" charset="0"/>
              </a:rPr>
              <a:t>host</a:t>
            </a:r>
            <a:r>
              <a:rPr lang="it-IT" sz="1300" dirty="0">
                <a:latin typeface="Arial" panose="020B0604020202020204" pitchFamily="34" charset="0"/>
                <a:cs typeface="Arial" panose="020B0604020202020204" pitchFamily="34" charset="0"/>
              </a:rPr>
              <a:t>:</a:t>
            </a:r>
          </a:p>
          <a:p>
            <a:pPr algn="just"/>
            <a:endParaRPr lang="it-IT" sz="1300" dirty="0">
              <a:latin typeface="Arial" panose="020B0604020202020204" pitchFamily="34" charset="0"/>
              <a:cs typeface="Arial" panose="020B0604020202020204" pitchFamily="34" charset="0"/>
            </a:endParaRPr>
          </a:p>
          <a:p>
            <a:pPr marL="0" indent="0">
              <a:buNone/>
            </a:pPr>
            <a:r>
              <a:rPr lang="it-IT" dirty="0"/>
              <a:t>  </a:t>
            </a:r>
          </a:p>
        </p:txBody>
      </p:sp>
      <p:graphicFrame>
        <p:nvGraphicFramePr>
          <p:cNvPr id="4" name="Tabella 3">
            <a:extLst>
              <a:ext uri="{FF2B5EF4-FFF2-40B4-BE49-F238E27FC236}">
                <a16:creationId xmlns:a16="http://schemas.microsoft.com/office/drawing/2014/main" id="{55F21A2C-AAC0-4903-B3F3-E273648FA4A7}"/>
              </a:ext>
            </a:extLst>
          </p:cNvPr>
          <p:cNvGraphicFramePr>
            <a:graphicFrameLocks noGrp="1"/>
          </p:cNvGraphicFramePr>
          <p:nvPr>
            <p:extLst>
              <p:ext uri="{D42A27DB-BD31-4B8C-83A1-F6EECF244321}">
                <p14:modId xmlns:p14="http://schemas.microsoft.com/office/powerpoint/2010/main" val="3098104742"/>
              </p:ext>
            </p:extLst>
          </p:nvPr>
        </p:nvGraphicFramePr>
        <p:xfrm>
          <a:off x="1187624" y="4293096"/>
          <a:ext cx="6806430" cy="794859"/>
        </p:xfrm>
        <a:graphic>
          <a:graphicData uri="http://schemas.openxmlformats.org/drawingml/2006/table">
            <a:tbl>
              <a:tblPr firstRow="1" bandRow="1">
                <a:tableStyleId>{5C22544A-7EE6-4342-B048-85BDC9FD1C3A}</a:tableStyleId>
              </a:tblPr>
              <a:tblGrid>
                <a:gridCol w="1101235">
                  <a:extLst>
                    <a:ext uri="{9D8B030D-6E8A-4147-A177-3AD203B41FA5}">
                      <a16:colId xmlns:a16="http://schemas.microsoft.com/office/drawing/2014/main" val="4173867518"/>
                    </a:ext>
                  </a:extLst>
                </a:gridCol>
                <a:gridCol w="1141039">
                  <a:extLst>
                    <a:ext uri="{9D8B030D-6E8A-4147-A177-3AD203B41FA5}">
                      <a16:colId xmlns:a16="http://schemas.microsoft.com/office/drawing/2014/main" val="3143902475"/>
                    </a:ext>
                  </a:extLst>
                </a:gridCol>
                <a:gridCol w="1141039">
                  <a:extLst>
                    <a:ext uri="{9D8B030D-6E8A-4147-A177-3AD203B41FA5}">
                      <a16:colId xmlns:a16="http://schemas.microsoft.com/office/drawing/2014/main" val="3922711336"/>
                    </a:ext>
                  </a:extLst>
                </a:gridCol>
                <a:gridCol w="1141039">
                  <a:extLst>
                    <a:ext uri="{9D8B030D-6E8A-4147-A177-3AD203B41FA5}">
                      <a16:colId xmlns:a16="http://schemas.microsoft.com/office/drawing/2014/main" val="1923290006"/>
                    </a:ext>
                  </a:extLst>
                </a:gridCol>
                <a:gridCol w="1141039">
                  <a:extLst>
                    <a:ext uri="{9D8B030D-6E8A-4147-A177-3AD203B41FA5}">
                      <a16:colId xmlns:a16="http://schemas.microsoft.com/office/drawing/2014/main" val="2289977215"/>
                    </a:ext>
                  </a:extLst>
                </a:gridCol>
                <a:gridCol w="1141039">
                  <a:extLst>
                    <a:ext uri="{9D8B030D-6E8A-4147-A177-3AD203B41FA5}">
                      <a16:colId xmlns:a16="http://schemas.microsoft.com/office/drawing/2014/main" val="1804920512"/>
                    </a:ext>
                  </a:extLst>
                </a:gridCol>
              </a:tblGrid>
              <a:tr h="501518">
                <a:tc>
                  <a:txBody>
                    <a:bodyPr/>
                    <a:lstStyle/>
                    <a:p>
                      <a:pPr algn="ctr"/>
                      <a:r>
                        <a:rPr lang="it-IT" sz="1100" b="1" dirty="0">
                          <a:solidFill>
                            <a:srgbClr val="002060"/>
                          </a:solidFill>
                          <a:latin typeface="Arial" panose="020B0604020202020204" pitchFamily="34" charset="0"/>
                          <a:cs typeface="Arial" panose="020B0604020202020204" pitchFamily="34" charset="0"/>
                        </a:rPr>
                        <a:t>Host</a:t>
                      </a:r>
                    </a:p>
                  </a:txBody>
                  <a:tcPr marL="68580" marR="68580" marT="34290" marB="34290" anchor="ctr">
                    <a:solidFill>
                      <a:srgbClr val="0072A4"/>
                    </a:solidFill>
                  </a:tcPr>
                </a:tc>
                <a:tc>
                  <a:txBody>
                    <a:bodyPr/>
                    <a:lstStyle/>
                    <a:p>
                      <a:pPr algn="ctr"/>
                      <a:r>
                        <a:rPr lang="it-IT" sz="1100" b="1" dirty="0" err="1">
                          <a:solidFill>
                            <a:srgbClr val="002060"/>
                          </a:solidFill>
                          <a:latin typeface="Arial" panose="020B0604020202020204" pitchFamily="34" charset="0"/>
                          <a:cs typeface="Arial" panose="020B0604020202020204" pitchFamily="34" charset="0"/>
                        </a:rPr>
                        <a:t>Faith</a:t>
                      </a:r>
                      <a:r>
                        <a:rPr lang="it-IT" sz="1100" b="1" baseline="0" dirty="0">
                          <a:solidFill>
                            <a:srgbClr val="002060"/>
                          </a:solidFill>
                          <a:latin typeface="Arial" panose="020B0604020202020204" pitchFamily="34" charset="0"/>
                          <a:cs typeface="Arial" panose="020B0604020202020204" pitchFamily="34" charset="0"/>
                        </a:rPr>
                        <a:t> </a:t>
                      </a:r>
                      <a:r>
                        <a:rPr lang="it-IT" sz="1100" b="1" baseline="0" dirty="0" err="1">
                          <a:solidFill>
                            <a:srgbClr val="002060"/>
                          </a:solidFill>
                          <a:latin typeface="Arial" panose="020B0604020202020204" pitchFamily="34" charset="0"/>
                          <a:cs typeface="Arial" panose="020B0604020202020204" pitchFamily="34" charset="0"/>
                        </a:rPr>
                        <a:t>organisation</a:t>
                      </a:r>
                      <a:endParaRPr lang="it-IT" sz="1100" b="1" dirty="0">
                        <a:solidFill>
                          <a:srgbClr val="002060"/>
                        </a:solidFill>
                        <a:latin typeface="Arial" panose="020B0604020202020204" pitchFamily="34" charset="0"/>
                        <a:cs typeface="Arial" panose="020B0604020202020204" pitchFamily="34" charset="0"/>
                      </a:endParaRPr>
                    </a:p>
                  </a:txBody>
                  <a:tcPr marL="68580" marR="68580" marT="34290" marB="34290" anchor="ctr">
                    <a:solidFill>
                      <a:srgbClr val="0072A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b="1" dirty="0">
                          <a:solidFill>
                            <a:srgbClr val="002060"/>
                          </a:solidFill>
                          <a:latin typeface="Arial" panose="020B0604020202020204" pitchFamily="34" charset="0"/>
                          <a:cs typeface="Arial" panose="020B0604020202020204" pitchFamily="34" charset="0"/>
                        </a:rPr>
                        <a:t>Church</a:t>
                      </a:r>
                    </a:p>
                    <a:p>
                      <a:pPr algn="ctr"/>
                      <a:endParaRPr lang="it-IT" sz="1100" b="1" dirty="0">
                        <a:solidFill>
                          <a:srgbClr val="002060"/>
                        </a:solidFill>
                        <a:latin typeface="Arial" panose="020B0604020202020204" pitchFamily="34" charset="0"/>
                        <a:cs typeface="Arial" panose="020B0604020202020204" pitchFamily="34" charset="0"/>
                      </a:endParaRPr>
                    </a:p>
                  </a:txBody>
                  <a:tcPr marL="68580" marR="68580" marT="34290" marB="34290" anchor="ctr">
                    <a:solidFill>
                      <a:srgbClr val="0072A4"/>
                    </a:solidFill>
                  </a:tcPr>
                </a:tc>
                <a:tc>
                  <a:txBody>
                    <a:bodyPr/>
                    <a:lstStyle/>
                    <a:p>
                      <a:pPr algn="ctr"/>
                      <a:r>
                        <a:rPr lang="it-IT" sz="1100" b="1" dirty="0" err="1">
                          <a:solidFill>
                            <a:srgbClr val="002060"/>
                          </a:solidFill>
                          <a:latin typeface="Arial" panose="020B0604020202020204" pitchFamily="34" charset="0"/>
                          <a:cs typeface="Arial" panose="020B0604020202020204" pitchFamily="34" charset="0"/>
                        </a:rPr>
                        <a:t>Secular</a:t>
                      </a:r>
                      <a:endParaRPr lang="it-IT" sz="1100" b="1" dirty="0">
                        <a:solidFill>
                          <a:srgbClr val="002060"/>
                        </a:solidFill>
                        <a:latin typeface="Arial" panose="020B0604020202020204" pitchFamily="34" charset="0"/>
                        <a:cs typeface="Arial" panose="020B0604020202020204" pitchFamily="34" charset="0"/>
                      </a:endParaRPr>
                    </a:p>
                    <a:p>
                      <a:pPr algn="ctr"/>
                      <a:r>
                        <a:rPr lang="it-IT" sz="1100" b="1" dirty="0">
                          <a:solidFill>
                            <a:srgbClr val="002060"/>
                          </a:solidFill>
                          <a:latin typeface="Arial" panose="020B0604020202020204" pitchFamily="34" charset="0"/>
                          <a:cs typeface="Arial" panose="020B0604020202020204" pitchFamily="34" charset="0"/>
                        </a:rPr>
                        <a:t>organisation</a:t>
                      </a:r>
                    </a:p>
                  </a:txBody>
                  <a:tcPr marL="68580" marR="68580" marT="34290" marB="34290" anchor="ctr">
                    <a:solidFill>
                      <a:srgbClr val="0072A4"/>
                    </a:solidFill>
                  </a:tcPr>
                </a:tc>
                <a:tc>
                  <a:txBody>
                    <a:bodyPr/>
                    <a:lstStyle/>
                    <a:p>
                      <a:pPr algn="ctr"/>
                      <a:r>
                        <a:rPr lang="it-IT" sz="1100" b="1" dirty="0" err="1">
                          <a:solidFill>
                            <a:srgbClr val="002060"/>
                          </a:solidFill>
                          <a:latin typeface="Arial" panose="020B0604020202020204" pitchFamily="34" charset="0"/>
                          <a:cs typeface="Arial" panose="020B0604020202020204" pitchFamily="34" charset="0"/>
                        </a:rPr>
                        <a:t>Next</a:t>
                      </a:r>
                      <a:r>
                        <a:rPr lang="it-IT" sz="1100" b="1" dirty="0">
                          <a:solidFill>
                            <a:srgbClr val="002060"/>
                          </a:solidFill>
                          <a:latin typeface="Arial" panose="020B0604020202020204" pitchFamily="34" charset="0"/>
                          <a:cs typeface="Arial" panose="020B0604020202020204" pitchFamily="34" charset="0"/>
                        </a:rPr>
                        <a:t>-of-</a:t>
                      </a:r>
                      <a:r>
                        <a:rPr lang="it-IT" sz="1100" b="1" dirty="0" err="1">
                          <a:solidFill>
                            <a:srgbClr val="002060"/>
                          </a:solidFill>
                          <a:latin typeface="Arial" panose="020B0604020202020204" pitchFamily="34" charset="0"/>
                          <a:cs typeface="Arial" panose="020B0604020202020204" pitchFamily="34" charset="0"/>
                        </a:rPr>
                        <a:t>kin</a:t>
                      </a:r>
                      <a:r>
                        <a:rPr lang="it-IT" sz="1100" b="1" baseline="0" dirty="0">
                          <a:solidFill>
                            <a:srgbClr val="002060"/>
                          </a:solidFill>
                          <a:latin typeface="Arial" panose="020B0604020202020204" pitchFamily="34" charset="0"/>
                          <a:cs typeface="Arial" panose="020B0604020202020204" pitchFamily="34" charset="0"/>
                        </a:rPr>
                        <a:t> in</a:t>
                      </a:r>
                      <a:r>
                        <a:rPr lang="it-IT" sz="1100" b="1" dirty="0">
                          <a:solidFill>
                            <a:srgbClr val="002060"/>
                          </a:solidFill>
                          <a:latin typeface="Arial" panose="020B0604020202020204" pitchFamily="34" charset="0"/>
                          <a:cs typeface="Arial" panose="020B0604020202020204" pitchFamily="34" charset="0"/>
                        </a:rPr>
                        <a:t> </a:t>
                      </a:r>
                      <a:r>
                        <a:rPr lang="it-IT" sz="1100" b="1" dirty="0" err="1">
                          <a:solidFill>
                            <a:srgbClr val="002060"/>
                          </a:solidFill>
                          <a:latin typeface="Arial" panose="020B0604020202020204" pitchFamily="34" charset="0"/>
                          <a:cs typeface="Arial" panose="020B0604020202020204" pitchFamily="34" charset="0"/>
                        </a:rPr>
                        <a:t>Italy</a:t>
                      </a:r>
                      <a:endParaRPr lang="it-IT" sz="1100" b="1" dirty="0">
                        <a:solidFill>
                          <a:srgbClr val="002060"/>
                        </a:solidFill>
                        <a:latin typeface="Arial" panose="020B0604020202020204" pitchFamily="34" charset="0"/>
                        <a:cs typeface="Arial" panose="020B0604020202020204" pitchFamily="34" charset="0"/>
                      </a:endParaRPr>
                    </a:p>
                  </a:txBody>
                  <a:tcPr marL="68580" marR="68580" marT="34290" marB="34290" anchor="ctr">
                    <a:solidFill>
                      <a:srgbClr val="0072A4"/>
                    </a:solidFill>
                  </a:tcPr>
                </a:tc>
                <a:tc>
                  <a:txBody>
                    <a:bodyPr/>
                    <a:lstStyle/>
                    <a:p>
                      <a:pPr algn="ctr"/>
                      <a:r>
                        <a:rPr lang="it-IT" sz="1100" b="1" dirty="0">
                          <a:solidFill>
                            <a:srgbClr val="002060"/>
                          </a:solidFill>
                          <a:latin typeface="Arial" panose="020B0604020202020204" pitchFamily="34" charset="0"/>
                          <a:cs typeface="Arial" panose="020B0604020202020204" pitchFamily="34" charset="0"/>
                        </a:rPr>
                        <a:t>Private</a:t>
                      </a:r>
                      <a:r>
                        <a:rPr lang="it-IT" sz="1100" b="1" baseline="0" dirty="0">
                          <a:solidFill>
                            <a:srgbClr val="002060"/>
                          </a:solidFill>
                          <a:latin typeface="Arial" panose="020B0604020202020204" pitchFamily="34" charset="0"/>
                          <a:cs typeface="Arial" panose="020B0604020202020204" pitchFamily="34" charset="0"/>
                        </a:rPr>
                        <a:t> </a:t>
                      </a:r>
                      <a:r>
                        <a:rPr lang="it-IT" sz="1100" b="1" baseline="0" dirty="0" err="1">
                          <a:solidFill>
                            <a:srgbClr val="002060"/>
                          </a:solidFill>
                          <a:latin typeface="Arial" panose="020B0604020202020204" pitchFamily="34" charset="0"/>
                          <a:cs typeface="Arial" panose="020B0604020202020204" pitchFamily="34" charset="0"/>
                        </a:rPr>
                        <a:t>individuals</a:t>
                      </a:r>
                      <a:endParaRPr lang="it-IT" sz="1100" b="1" dirty="0">
                        <a:solidFill>
                          <a:srgbClr val="002060"/>
                        </a:solidFill>
                        <a:latin typeface="Arial" panose="020B0604020202020204" pitchFamily="34" charset="0"/>
                        <a:cs typeface="Arial" panose="020B0604020202020204" pitchFamily="34" charset="0"/>
                      </a:endParaRPr>
                    </a:p>
                  </a:txBody>
                  <a:tcPr marL="68580" marR="68580" marT="34290" marB="34290" anchor="ctr">
                    <a:solidFill>
                      <a:srgbClr val="0072A4"/>
                    </a:solidFill>
                  </a:tcPr>
                </a:tc>
                <a:extLst>
                  <a:ext uri="{0D108BD9-81ED-4DB2-BD59-A6C34878D82A}">
                    <a16:rowId xmlns:a16="http://schemas.microsoft.com/office/drawing/2014/main" val="2604552279"/>
                  </a:ext>
                </a:extLst>
              </a:tr>
              <a:tr h="293341">
                <a:tc>
                  <a:txBody>
                    <a:bodyPr/>
                    <a:lstStyle/>
                    <a:p>
                      <a:pPr algn="ctr"/>
                      <a:r>
                        <a:rPr lang="it-IT" sz="1100" b="0" dirty="0" err="1">
                          <a:latin typeface="Arial" panose="020B0604020202020204" pitchFamily="34" charset="0"/>
                          <a:cs typeface="Arial" panose="020B0604020202020204" pitchFamily="34" charset="0"/>
                        </a:rPr>
                        <a:t>Guests</a:t>
                      </a:r>
                      <a:endParaRPr lang="it-IT" sz="110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it-IT" sz="1100" b="0" dirty="0">
                          <a:latin typeface="Arial" panose="020B0604020202020204" pitchFamily="34" charset="0"/>
                          <a:cs typeface="Arial" panose="020B0604020202020204" pitchFamily="34" charset="0"/>
                        </a:rPr>
                        <a:t>54%</a:t>
                      </a:r>
                    </a:p>
                  </a:txBody>
                  <a:tcPr marL="68580" marR="68580" marT="34290" marB="34290"/>
                </a:tc>
                <a:tc>
                  <a:txBody>
                    <a:bodyPr/>
                    <a:lstStyle/>
                    <a:p>
                      <a:pPr algn="ctr"/>
                      <a:r>
                        <a:rPr lang="it-IT" sz="1100" b="0" dirty="0">
                          <a:latin typeface="Arial" panose="020B0604020202020204" pitchFamily="34" charset="0"/>
                          <a:cs typeface="Arial" panose="020B0604020202020204" pitchFamily="34" charset="0"/>
                        </a:rPr>
                        <a:t>21%</a:t>
                      </a:r>
                    </a:p>
                  </a:txBody>
                  <a:tcPr marL="68580" marR="68580" marT="34290" marB="34290"/>
                </a:tc>
                <a:tc>
                  <a:txBody>
                    <a:bodyPr/>
                    <a:lstStyle/>
                    <a:p>
                      <a:pPr algn="ctr"/>
                      <a:r>
                        <a:rPr lang="it-IT" sz="1100" b="0" dirty="0">
                          <a:latin typeface="Arial" panose="020B0604020202020204" pitchFamily="34" charset="0"/>
                          <a:cs typeface="Arial" panose="020B0604020202020204" pitchFamily="34" charset="0"/>
                        </a:rPr>
                        <a:t>14%</a:t>
                      </a:r>
                    </a:p>
                  </a:txBody>
                  <a:tcPr marL="68580" marR="68580" marT="34290" marB="34290"/>
                </a:tc>
                <a:tc>
                  <a:txBody>
                    <a:bodyPr/>
                    <a:lstStyle/>
                    <a:p>
                      <a:pPr algn="ctr"/>
                      <a:r>
                        <a:rPr lang="it-IT" sz="1100" b="0" dirty="0">
                          <a:latin typeface="Arial" panose="020B0604020202020204" pitchFamily="34" charset="0"/>
                          <a:cs typeface="Arial" panose="020B0604020202020204" pitchFamily="34" charset="0"/>
                        </a:rPr>
                        <a:t>3%</a:t>
                      </a:r>
                    </a:p>
                  </a:txBody>
                  <a:tcPr marL="68580" marR="68580" marT="34290" marB="34290"/>
                </a:tc>
                <a:tc>
                  <a:txBody>
                    <a:bodyPr/>
                    <a:lstStyle/>
                    <a:p>
                      <a:pPr algn="ctr"/>
                      <a:r>
                        <a:rPr lang="it-IT" sz="1100" b="0" dirty="0">
                          <a:latin typeface="Arial" panose="020B0604020202020204" pitchFamily="34" charset="0"/>
                          <a:cs typeface="Arial" panose="020B0604020202020204" pitchFamily="34" charset="0"/>
                        </a:rPr>
                        <a:t>8%</a:t>
                      </a:r>
                    </a:p>
                  </a:txBody>
                  <a:tcPr marL="68580" marR="68580" marT="34290" marB="34290"/>
                </a:tc>
                <a:extLst>
                  <a:ext uri="{0D108BD9-81ED-4DB2-BD59-A6C34878D82A}">
                    <a16:rowId xmlns:a16="http://schemas.microsoft.com/office/drawing/2014/main" val="3917393871"/>
                  </a:ext>
                </a:extLst>
              </a:tr>
            </a:tbl>
          </a:graphicData>
        </a:graphic>
      </p:graphicFrame>
      <p:pic>
        <p:nvPicPr>
          <p:cNvPr id="6" name="Immagine 5">
            <a:extLst>
              <a:ext uri="{FF2B5EF4-FFF2-40B4-BE49-F238E27FC236}">
                <a16:creationId xmlns:a16="http://schemas.microsoft.com/office/drawing/2014/main" id="{DAB667FA-A1FC-4F8D-946B-8AAF2093AE28}"/>
              </a:ext>
            </a:extLst>
          </p:cNvPr>
          <p:cNvPicPr>
            <a:picLocks noChangeAspect="1"/>
          </p:cNvPicPr>
          <p:nvPr/>
        </p:nvPicPr>
        <p:blipFill>
          <a:blip r:embed="rId3"/>
          <a:stretch>
            <a:fillRect/>
          </a:stretch>
        </p:blipFill>
        <p:spPr>
          <a:xfrm>
            <a:off x="3139678" y="3503102"/>
            <a:ext cx="676238" cy="676238"/>
          </a:xfrm>
          <a:prstGeom prst="rect">
            <a:avLst/>
          </a:prstGeom>
        </p:spPr>
      </p:pic>
      <p:pic>
        <p:nvPicPr>
          <p:cNvPr id="8" name="Immagine 7">
            <a:extLst>
              <a:ext uri="{FF2B5EF4-FFF2-40B4-BE49-F238E27FC236}">
                <a16:creationId xmlns:a16="http://schemas.microsoft.com/office/drawing/2014/main" id="{B9AD4004-FB43-4DBA-9953-58AE148C60DB}"/>
              </a:ext>
            </a:extLst>
          </p:cNvPr>
          <p:cNvPicPr>
            <a:picLocks noChangeAspect="1"/>
          </p:cNvPicPr>
          <p:nvPr/>
        </p:nvPicPr>
        <p:blipFill rotWithShape="1">
          <a:blip r:embed="rId4"/>
          <a:srcRect b="49081"/>
          <a:stretch/>
        </p:blipFill>
        <p:spPr>
          <a:xfrm>
            <a:off x="5076056" y="3682574"/>
            <a:ext cx="975600" cy="496766"/>
          </a:xfrm>
          <a:prstGeom prst="rect">
            <a:avLst/>
          </a:prstGeom>
        </p:spPr>
      </p:pic>
      <p:pic>
        <p:nvPicPr>
          <p:cNvPr id="10" name="Immagine 9">
            <a:extLst>
              <a:ext uri="{FF2B5EF4-FFF2-40B4-BE49-F238E27FC236}">
                <a16:creationId xmlns:a16="http://schemas.microsoft.com/office/drawing/2014/main" id="{19D1CFF3-AC40-46D0-A524-2D1A2679D1FB}"/>
              </a:ext>
            </a:extLst>
          </p:cNvPr>
          <p:cNvPicPr>
            <a:picLocks noChangeAspect="1"/>
          </p:cNvPicPr>
          <p:nvPr/>
        </p:nvPicPr>
        <p:blipFill rotWithShape="1">
          <a:blip r:embed="rId5"/>
          <a:srcRect t="10283" b="15333"/>
          <a:stretch/>
        </p:blipFill>
        <p:spPr>
          <a:xfrm>
            <a:off x="7057209" y="3496043"/>
            <a:ext cx="676238" cy="683297"/>
          </a:xfrm>
          <a:prstGeom prst="rect">
            <a:avLst/>
          </a:prstGeom>
        </p:spPr>
      </p:pic>
      <p:sp>
        <p:nvSpPr>
          <p:cNvPr id="9" name="Rectangle 6"/>
          <p:cNvSpPr>
            <a:spLocks noChangeArrowheads="1"/>
          </p:cNvSpPr>
          <p:nvPr/>
        </p:nvSpPr>
        <p:spPr bwMode="auto">
          <a:xfrm>
            <a:off x="2915816" y="308730"/>
            <a:ext cx="3542344" cy="415498"/>
          </a:xfrm>
          <a:prstGeom prst="rect">
            <a:avLst/>
          </a:prstGeom>
          <a:solidFill>
            <a:srgbClr val="0072A4"/>
          </a:solidFill>
          <a:ln>
            <a:noFill/>
          </a:ln>
          <a:effectLst/>
        </p:spPr>
        <p:txBody>
          <a:bodyPr wrap="square" anchor="ctr">
            <a:spAutoFit/>
          </a:bodyPr>
          <a:lstStyle>
            <a:lvl1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it-IT" altLang="it-IT" sz="2100" dirty="0">
                <a:solidFill>
                  <a:srgbClr val="FBFBFB"/>
                </a:solidFill>
                <a:cs typeface="Times New Roman" panose="02020603050405020304" pitchFamily="18" charset="0"/>
              </a:rPr>
              <a:t>RECEPTION IN ITALY</a:t>
            </a:r>
          </a:p>
        </p:txBody>
      </p:sp>
    </p:spTree>
    <p:extLst>
      <p:ext uri="{BB962C8B-B14F-4D97-AF65-F5344CB8AC3E}">
        <p14:creationId xmlns:p14="http://schemas.microsoft.com/office/powerpoint/2010/main" val="3506975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egnaposto contenuto 2"/>
          <p:cNvSpPr>
            <a:spLocks noGrp="1"/>
          </p:cNvSpPr>
          <p:nvPr>
            <p:ph idx="1"/>
          </p:nvPr>
        </p:nvSpPr>
        <p:spPr>
          <a:xfrm>
            <a:off x="1453162" y="2317313"/>
            <a:ext cx="6503214" cy="1092026"/>
          </a:xfrm>
        </p:spPr>
        <p:txBody>
          <a:bodyPr>
            <a:noAutofit/>
          </a:bodyPr>
          <a:lstStyle/>
          <a:p>
            <a:pPr marL="0" indent="0">
              <a:spcBef>
                <a:spcPts val="0"/>
              </a:spcBef>
              <a:buNone/>
            </a:pPr>
            <a:r>
              <a:rPr lang="it-IT" b="1" dirty="0">
                <a:solidFill>
                  <a:schemeClr val="tx1">
                    <a:lumMod val="95000"/>
                    <a:lumOff val="5000"/>
                  </a:schemeClr>
                </a:solidFill>
                <a:latin typeface="Calibri" panose="020F0502020204030204" pitchFamily="34" charset="0"/>
                <a:cs typeface="Calibri" panose="020F0502020204030204" pitchFamily="34" charset="0"/>
              </a:rPr>
              <a:t>PIEDMONT 				273 </a:t>
            </a:r>
          </a:p>
          <a:p>
            <a:pPr marL="0" indent="0">
              <a:spcBef>
                <a:spcPts val="0"/>
              </a:spcBef>
              <a:buNone/>
            </a:pPr>
            <a:r>
              <a:rPr lang="it-IT" dirty="0" err="1">
                <a:solidFill>
                  <a:schemeClr val="tx1">
                    <a:lumMod val="95000"/>
                    <a:lumOff val="5000"/>
                  </a:schemeClr>
                </a:solidFill>
                <a:latin typeface="Calibri" panose="020F0502020204030204" pitchFamily="34" charset="0"/>
                <a:cs typeface="Calibri" panose="020F0502020204030204" pitchFamily="34" charset="0"/>
              </a:rPr>
              <a:t>Turin</a:t>
            </a:r>
            <a:r>
              <a:rPr lang="it-IT" dirty="0">
                <a:solidFill>
                  <a:schemeClr val="tx1">
                    <a:lumMod val="95000"/>
                    <a:lumOff val="5000"/>
                  </a:schemeClr>
                </a:solidFill>
                <a:latin typeface="Calibri" panose="020F0502020204030204" pitchFamily="34" charset="0"/>
                <a:cs typeface="Calibri" panose="020F0502020204030204" pitchFamily="34" charset="0"/>
              </a:rPr>
              <a:t>; Lucerne S. Giovanni (TO); Leini (TO); Rivalta di Torino (TO); Novara; Marene  (CN); Occhieppo Inferiore (BI); Pinasca (TO); Fossano (CN); Ivrea (TO); Vercelli</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82" y="2242891"/>
            <a:ext cx="506357" cy="65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510" y="3054039"/>
            <a:ext cx="645319" cy="72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1453163" y="3054039"/>
            <a:ext cx="6694548" cy="507831"/>
          </a:xfrm>
          <a:prstGeom prst="rect">
            <a:avLst/>
          </a:prstGeom>
        </p:spPr>
        <p:txBody>
          <a:bodyPr wrap="square">
            <a:spAutoFit/>
          </a:bodyPr>
          <a:lstStyle/>
          <a:p>
            <a:pPr defTabSz="342900"/>
            <a:r>
              <a:rPr lang="it-IT" sz="1350" b="1" dirty="0">
                <a:solidFill>
                  <a:prstClr val="black"/>
                </a:solidFill>
                <a:latin typeface="Calibri" panose="020F0502020204030204" pitchFamily="34" charset="0"/>
                <a:ea typeface="MS Mincho"/>
                <a:cs typeface="Times New Roman" panose="02020603050405020304" pitchFamily="18" charset="0"/>
              </a:rPr>
              <a:t>VENETO 		 			88</a:t>
            </a:r>
            <a:endParaRPr lang="it-IT" sz="1350" b="1" dirty="0">
              <a:solidFill>
                <a:prstClr val="black"/>
              </a:solidFill>
              <a:latin typeface="Times New Roman" panose="02020603050405020304" pitchFamily="18" charset="0"/>
              <a:ea typeface="MS Mincho"/>
            </a:endParaRPr>
          </a:p>
          <a:p>
            <a:pPr defTabSz="342900"/>
            <a:r>
              <a:rPr lang="it-IT" sz="1350" dirty="0" err="1">
                <a:solidFill>
                  <a:prstClr val="black"/>
                </a:solidFill>
                <a:latin typeface="Calibri" panose="020F0502020204030204" pitchFamily="34" charset="0"/>
                <a:ea typeface="MS Mincho"/>
                <a:cs typeface="Times New Roman" panose="02020603050405020304" pitchFamily="18" charset="0"/>
              </a:rPr>
              <a:t>Padua</a:t>
            </a:r>
            <a:r>
              <a:rPr lang="it-IT" sz="1350" dirty="0">
                <a:solidFill>
                  <a:prstClr val="black"/>
                </a:solidFill>
                <a:latin typeface="Calibri" panose="020F0502020204030204" pitchFamily="34" charset="0"/>
                <a:ea typeface="MS Mincho"/>
                <a:cs typeface="Times New Roman" panose="02020603050405020304" pitchFamily="18" charset="0"/>
              </a:rPr>
              <a:t>; </a:t>
            </a:r>
            <a:r>
              <a:rPr lang="it-IT" sz="1350" dirty="0" err="1">
                <a:solidFill>
                  <a:prstClr val="black"/>
                </a:solidFill>
                <a:latin typeface="Calibri" panose="020F0502020204030204" pitchFamily="34" charset="0"/>
                <a:ea typeface="MS Mincho"/>
                <a:cs typeface="Times New Roman" panose="02020603050405020304" pitchFamily="18" charset="0"/>
              </a:rPr>
              <a:t>Venice</a:t>
            </a:r>
            <a:r>
              <a:rPr lang="it-IT" sz="1350" dirty="0">
                <a:solidFill>
                  <a:prstClr val="black"/>
                </a:solidFill>
                <a:latin typeface="Calibri" panose="020F0502020204030204" pitchFamily="34" charset="0"/>
                <a:ea typeface="MS Mincho"/>
                <a:cs typeface="Times New Roman" panose="02020603050405020304" pitchFamily="18" charset="0"/>
              </a:rPr>
              <a:t>; Adria (RO); Thiene (VI); Pescantina (VE); Brugine (PD);</a:t>
            </a:r>
            <a:r>
              <a:rPr lang="it-IT" sz="1350" dirty="0">
                <a:solidFill>
                  <a:prstClr val="black"/>
                </a:solidFill>
                <a:latin typeface="Times New Roman" panose="02020603050405020304" pitchFamily="18" charset="0"/>
                <a:ea typeface="MS Mincho"/>
              </a:rPr>
              <a:t> </a:t>
            </a:r>
            <a:r>
              <a:rPr lang="it-IT" sz="1350" dirty="0">
                <a:solidFill>
                  <a:prstClr val="black"/>
                </a:solidFill>
                <a:latin typeface="Calibri" panose="020F0502020204030204" pitchFamily="34" charset="0"/>
                <a:ea typeface="MS Mincho"/>
                <a:cs typeface="Times New Roman" panose="02020603050405020304" pitchFamily="18" charset="0"/>
              </a:rPr>
              <a:t>Cornuda (TV); Treviso</a:t>
            </a:r>
            <a:endParaRPr lang="it-IT" sz="1350" dirty="0">
              <a:solidFill>
                <a:prstClr val="black"/>
              </a:solidFill>
              <a:latin typeface="Trebuchet MS" panose="020B0603020202020204"/>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306" y="3908059"/>
            <a:ext cx="781050" cy="77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1453163" y="3695741"/>
            <a:ext cx="6863254" cy="1131079"/>
          </a:xfrm>
          <a:prstGeom prst="rect">
            <a:avLst/>
          </a:prstGeom>
        </p:spPr>
        <p:txBody>
          <a:bodyPr wrap="square">
            <a:spAutoFit/>
          </a:bodyPr>
          <a:lstStyle/>
          <a:p>
            <a:pPr defTabSz="342900"/>
            <a:r>
              <a:rPr lang="it-IT" sz="1350" b="1" dirty="0">
                <a:solidFill>
                  <a:prstClr val="black"/>
                </a:solidFill>
                <a:latin typeface="Calibri" panose="020F0502020204030204" pitchFamily="34" charset="0"/>
                <a:ea typeface="MS Mincho"/>
                <a:cs typeface="Times New Roman" panose="02020603050405020304" pitchFamily="18" charset="0"/>
              </a:rPr>
              <a:t>LOMBARDY		 		183</a:t>
            </a:r>
            <a:endParaRPr lang="it-IT" sz="1350" dirty="0">
              <a:solidFill>
                <a:prstClr val="black"/>
              </a:solidFill>
              <a:latin typeface="Times New Roman" panose="02020603050405020304" pitchFamily="18" charset="0"/>
              <a:ea typeface="MS Mincho"/>
            </a:endParaRPr>
          </a:p>
          <a:p>
            <a:pPr defTabSz="342900"/>
            <a:r>
              <a:rPr lang="it-IT" sz="1350" dirty="0">
                <a:solidFill>
                  <a:prstClr val="black"/>
                </a:solidFill>
                <a:latin typeface="Calibri" panose="020F0502020204030204" pitchFamily="34" charset="0"/>
                <a:ea typeface="MS Mincho"/>
                <a:cs typeface="Times New Roman" panose="02020603050405020304" pitchFamily="18" charset="0"/>
              </a:rPr>
              <a:t>Melegnano (MI); Milan; Bergamo; Brescia; Saronno (VA); </a:t>
            </a:r>
            <a:endParaRPr lang="it-IT" sz="1350" dirty="0">
              <a:solidFill>
                <a:prstClr val="black"/>
              </a:solidFill>
              <a:latin typeface="Times New Roman" panose="02020603050405020304" pitchFamily="18" charset="0"/>
              <a:ea typeface="MS Mincho"/>
            </a:endParaRPr>
          </a:p>
          <a:p>
            <a:pPr defTabSz="342900"/>
            <a:r>
              <a:rPr lang="it-IT" sz="1350" dirty="0">
                <a:solidFill>
                  <a:prstClr val="black"/>
                </a:solidFill>
                <a:latin typeface="Calibri" panose="020F0502020204030204" pitchFamily="34" charset="0"/>
                <a:ea typeface="MS Mincho"/>
                <a:cs typeface="Times New Roman" panose="02020603050405020304" pitchFamily="18" charset="0"/>
              </a:rPr>
              <a:t>Bancole (MN); Mantova; Pegognaga (MN); Albizzate (VA); Como (CO); </a:t>
            </a:r>
            <a:endParaRPr lang="it-IT" sz="1350" dirty="0">
              <a:solidFill>
                <a:prstClr val="black"/>
              </a:solidFill>
              <a:latin typeface="Times New Roman" panose="02020603050405020304" pitchFamily="18" charset="0"/>
              <a:ea typeface="MS Mincho"/>
            </a:endParaRPr>
          </a:p>
          <a:p>
            <a:pPr defTabSz="342900"/>
            <a:r>
              <a:rPr lang="it-IT" sz="1350" dirty="0">
                <a:solidFill>
                  <a:prstClr val="black"/>
                </a:solidFill>
                <a:latin typeface="Calibri" panose="020F0502020204030204" pitchFamily="34" charset="0"/>
                <a:ea typeface="MS Mincho"/>
                <a:cs typeface="Times New Roman" panose="02020603050405020304" pitchFamily="18" charset="0"/>
              </a:rPr>
              <a:t>Gonzaga (MN); Felonica (MN); Rossini (LC); Valbondione (BG); Binasco (MI); Rivarolo del Re (CR); Bosisio Parini (LC)</a:t>
            </a:r>
            <a:endParaRPr lang="it-IT" sz="1350" dirty="0">
              <a:solidFill>
                <a:prstClr val="black"/>
              </a:solidFill>
              <a:latin typeface="Trebuchet MS" panose="020B0603020202020204"/>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175" y="4802349"/>
            <a:ext cx="661988" cy="60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1453162" y="4903383"/>
            <a:ext cx="3760278" cy="507831"/>
          </a:xfrm>
          <a:prstGeom prst="rect">
            <a:avLst/>
          </a:prstGeom>
        </p:spPr>
        <p:txBody>
          <a:bodyPr wrap="square">
            <a:spAutoFit/>
          </a:bodyPr>
          <a:lstStyle/>
          <a:p>
            <a:pPr defTabSz="342900"/>
            <a:r>
              <a:rPr lang="it-IT" sz="1350" b="1" dirty="0">
                <a:solidFill>
                  <a:prstClr val="black"/>
                </a:solidFill>
                <a:latin typeface="Calibri" panose="020F0502020204030204" pitchFamily="34" charset="0"/>
                <a:ea typeface="MS Mincho"/>
                <a:cs typeface="Times New Roman" panose="02020603050405020304" pitchFamily="18" charset="0"/>
              </a:rPr>
              <a:t>TRENTINO ALTO ADIGE 		49</a:t>
            </a:r>
            <a:endParaRPr lang="it-IT" sz="2100" dirty="0">
              <a:solidFill>
                <a:prstClr val="black"/>
              </a:solidFill>
              <a:latin typeface="Times New Roman" panose="02020603050405020304" pitchFamily="18" charset="0"/>
              <a:ea typeface="MS Mincho"/>
            </a:endParaRPr>
          </a:p>
          <a:p>
            <a:pPr defTabSz="342900"/>
            <a:r>
              <a:rPr lang="it-IT" sz="1350" dirty="0">
                <a:solidFill>
                  <a:prstClr val="black"/>
                </a:solidFill>
                <a:latin typeface="Calibri" panose="020F0502020204030204" pitchFamily="34" charset="0"/>
                <a:ea typeface="MS Mincho"/>
                <a:cs typeface="Times New Roman" panose="02020603050405020304" pitchFamily="18" charset="0"/>
              </a:rPr>
              <a:t>Trento;  Caderzone (TN)</a:t>
            </a:r>
            <a:endParaRPr lang="it-IT" sz="1350" dirty="0">
              <a:solidFill>
                <a:prstClr val="black"/>
              </a:solidFill>
              <a:latin typeface="Trebuchet MS" panose="020B0603020202020204"/>
            </a:endParaRPr>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368" y="1085938"/>
            <a:ext cx="43100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1813" y="1788861"/>
            <a:ext cx="67746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p:nvPr/>
        </p:nvSpPr>
        <p:spPr>
          <a:xfrm>
            <a:off x="1453162" y="1757428"/>
            <a:ext cx="4256579" cy="507831"/>
          </a:xfrm>
          <a:prstGeom prst="rect">
            <a:avLst/>
          </a:prstGeom>
        </p:spPr>
        <p:txBody>
          <a:bodyPr wrap="square">
            <a:spAutoFit/>
          </a:bodyPr>
          <a:lstStyle/>
          <a:p>
            <a:pPr defTabSz="342900"/>
            <a:r>
              <a:rPr lang="it-IT" sz="1350" b="1" dirty="0">
                <a:solidFill>
                  <a:prstClr val="black"/>
                </a:solidFill>
                <a:latin typeface="Calibri" panose="020F0502020204030204" pitchFamily="34" charset="0"/>
                <a:ea typeface="MS Mincho"/>
                <a:cs typeface="Times New Roman" panose="02020603050405020304" pitchFamily="18" charset="0"/>
              </a:rPr>
              <a:t>LIGURIA 		 			24 </a:t>
            </a:r>
            <a:endParaRPr lang="it-IT" sz="2100" dirty="0">
              <a:solidFill>
                <a:prstClr val="black"/>
              </a:solidFill>
              <a:latin typeface="Times New Roman" panose="02020603050405020304" pitchFamily="18" charset="0"/>
              <a:ea typeface="MS Mincho"/>
            </a:endParaRPr>
          </a:p>
          <a:p>
            <a:pPr defTabSz="342900"/>
            <a:r>
              <a:rPr lang="it-IT" sz="1350" dirty="0">
                <a:solidFill>
                  <a:prstClr val="black"/>
                </a:solidFill>
                <a:latin typeface="Calibri" panose="020F0502020204030204" pitchFamily="34" charset="0"/>
                <a:ea typeface="MS Mincho"/>
                <a:cs typeface="Times New Roman" panose="02020603050405020304" pitchFamily="18" charset="0"/>
              </a:rPr>
              <a:t>Genoa</a:t>
            </a:r>
            <a:endParaRPr lang="it-IT" sz="1350" dirty="0">
              <a:solidFill>
                <a:prstClr val="black"/>
              </a:solidFill>
              <a:latin typeface="Trebuchet MS" panose="020B0603020202020204"/>
            </a:endParaRPr>
          </a:p>
        </p:txBody>
      </p:sp>
      <p:sp>
        <p:nvSpPr>
          <p:cNvPr id="11" name="Rettangolo 10"/>
          <p:cNvSpPr/>
          <p:nvPr/>
        </p:nvSpPr>
        <p:spPr>
          <a:xfrm>
            <a:off x="1453162" y="1062350"/>
            <a:ext cx="5423093" cy="507831"/>
          </a:xfrm>
          <a:prstGeom prst="rect">
            <a:avLst/>
          </a:prstGeom>
        </p:spPr>
        <p:txBody>
          <a:bodyPr wrap="square">
            <a:spAutoFit/>
          </a:bodyPr>
          <a:lstStyle/>
          <a:p>
            <a:pPr defTabSz="342900"/>
            <a:r>
              <a:rPr lang="it-IT" sz="1350" b="1" dirty="0">
                <a:solidFill>
                  <a:prstClr val="black"/>
                </a:solidFill>
                <a:latin typeface="Calibri" panose="020F0502020204030204" pitchFamily="34" charset="0"/>
                <a:ea typeface="MS Mincho"/>
                <a:cs typeface="Times New Roman" panose="02020603050405020304" pitchFamily="18" charset="0"/>
              </a:rPr>
              <a:t>FRIULI VENEZIA GIULIA  		24</a:t>
            </a:r>
            <a:endParaRPr lang="it-IT" sz="2100" dirty="0">
              <a:solidFill>
                <a:prstClr val="black"/>
              </a:solidFill>
              <a:latin typeface="Times New Roman" panose="02020603050405020304" pitchFamily="18" charset="0"/>
              <a:ea typeface="MS Mincho"/>
            </a:endParaRPr>
          </a:p>
          <a:p>
            <a:pPr defTabSz="342900"/>
            <a:r>
              <a:rPr lang="it-IT" sz="1350" dirty="0">
                <a:solidFill>
                  <a:prstClr val="black"/>
                </a:solidFill>
                <a:latin typeface="Calibri" panose="020F0502020204030204" pitchFamily="34" charset="0"/>
                <a:ea typeface="MS Mincho"/>
                <a:cs typeface="Times New Roman" panose="02020603050405020304" pitchFamily="18" charset="0"/>
              </a:rPr>
              <a:t>Gorizia; Imponzo (UD); Maniago (PN); Lestans-Sequals (PN)</a:t>
            </a:r>
            <a:endParaRPr lang="it-IT" sz="1350" dirty="0">
              <a:solidFill>
                <a:prstClr val="black"/>
              </a:solidFill>
              <a:latin typeface="Trebuchet MS" panose="020B0603020202020204"/>
            </a:endParaRPr>
          </a:p>
        </p:txBody>
      </p:sp>
      <p:pic>
        <p:nvPicPr>
          <p:cNvPr id="6" name="Picture 4" descr="Persona uomo Icone Gratuit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418"/>
          <a:stretch/>
        </p:blipFill>
        <p:spPr bwMode="auto">
          <a:xfrm>
            <a:off x="3339706" y="1800815"/>
            <a:ext cx="137144" cy="1889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Persona uomo Icone Gratuit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418"/>
          <a:stretch/>
        </p:blipFill>
        <p:spPr bwMode="auto">
          <a:xfrm>
            <a:off x="3427033" y="4949329"/>
            <a:ext cx="137144" cy="1889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Persona uomo Icone Gratuit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418"/>
          <a:stretch/>
        </p:blipFill>
        <p:spPr bwMode="auto">
          <a:xfrm>
            <a:off x="3408278" y="1104410"/>
            <a:ext cx="137144" cy="1889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ersona uomo Icone Gratuit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418"/>
          <a:stretch/>
        </p:blipFill>
        <p:spPr bwMode="auto">
          <a:xfrm>
            <a:off x="3339706" y="2346782"/>
            <a:ext cx="137144" cy="1889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Persona uomo Icone Gratuit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418"/>
          <a:stretch/>
        </p:blipFill>
        <p:spPr bwMode="auto">
          <a:xfrm>
            <a:off x="3400496" y="3108697"/>
            <a:ext cx="137144" cy="1889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Persona uomo Icone Gratuit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418"/>
          <a:stretch/>
        </p:blipFill>
        <p:spPr bwMode="auto">
          <a:xfrm>
            <a:off x="3383648" y="3772304"/>
            <a:ext cx="137144" cy="18895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6"/>
          <p:cNvSpPr>
            <a:spLocks noChangeArrowheads="1"/>
          </p:cNvSpPr>
          <p:nvPr/>
        </p:nvSpPr>
        <p:spPr bwMode="auto">
          <a:xfrm>
            <a:off x="2915816" y="308730"/>
            <a:ext cx="3542344" cy="415498"/>
          </a:xfrm>
          <a:prstGeom prst="rect">
            <a:avLst/>
          </a:prstGeom>
          <a:solidFill>
            <a:srgbClr val="0072A4"/>
          </a:solidFill>
          <a:ln>
            <a:noFill/>
          </a:ln>
          <a:effectLst/>
        </p:spPr>
        <p:txBody>
          <a:bodyPr wrap="square" anchor="ctr">
            <a:spAutoFit/>
          </a:bodyPr>
          <a:lstStyle>
            <a:lvl1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it-IT" altLang="it-IT" sz="2100" dirty="0">
                <a:solidFill>
                  <a:srgbClr val="FBFBFB"/>
                </a:solidFill>
                <a:cs typeface="Times New Roman" panose="02020603050405020304" pitchFamily="18" charset="0"/>
              </a:rPr>
              <a:t>REGIONAL BREAKDOWN</a:t>
            </a:r>
          </a:p>
        </p:txBody>
      </p:sp>
    </p:spTree>
    <p:extLst>
      <p:ext uri="{BB962C8B-B14F-4D97-AF65-F5344CB8AC3E}">
        <p14:creationId xmlns:p14="http://schemas.microsoft.com/office/powerpoint/2010/main" val="1198131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96" y="1673537"/>
            <a:ext cx="781050"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1351790" y="3444184"/>
            <a:ext cx="7252658" cy="507831"/>
          </a:xfrm>
          <a:prstGeom prst="rect">
            <a:avLst/>
          </a:prstGeom>
        </p:spPr>
        <p:txBody>
          <a:bodyPr wrap="square">
            <a:spAutoFit/>
          </a:bodyPr>
          <a:lstStyle/>
          <a:p>
            <a:r>
              <a:rPr lang="it-IT" sz="1350" b="1" dirty="0">
                <a:latin typeface="Calibri" panose="020F0502020204030204" pitchFamily="34" charset="0"/>
                <a:ea typeface="MS Mincho"/>
                <a:cs typeface="Times New Roman" panose="02020603050405020304" pitchFamily="18" charset="0"/>
              </a:rPr>
              <a:t>LAZIO 		 		261</a:t>
            </a:r>
            <a:br>
              <a:rPr lang="it-IT" sz="1350" dirty="0">
                <a:latin typeface="Calibri" panose="020F0502020204030204" pitchFamily="34" charset="0"/>
                <a:ea typeface="MS Mincho"/>
                <a:cs typeface="Times New Roman" panose="02020603050405020304" pitchFamily="18" charset="0"/>
              </a:rPr>
            </a:br>
            <a:r>
              <a:rPr lang="it-IT" sz="1350" dirty="0">
                <a:latin typeface="Calibri" panose="020F0502020204030204" pitchFamily="34" charset="0"/>
                <a:ea typeface="MS Mincho"/>
                <a:cs typeface="Times New Roman" panose="02020603050405020304" pitchFamily="18" charset="0"/>
              </a:rPr>
              <a:t>Rome; Aprilia (LT); Pomezia (RM); Monteporzio Catone (RM); Lanuvio (RM); Morena (RM); Frosinone</a:t>
            </a:r>
            <a:endParaRPr lang="it-IT" sz="1350"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222" y="3292386"/>
            <a:ext cx="582215" cy="74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1411024" y="4921410"/>
            <a:ext cx="5239779" cy="507831"/>
          </a:xfrm>
          <a:prstGeom prst="rect">
            <a:avLst/>
          </a:prstGeom>
        </p:spPr>
        <p:txBody>
          <a:bodyPr wrap="square">
            <a:spAutoFit/>
          </a:bodyPr>
          <a:lstStyle/>
          <a:p>
            <a:endParaRPr lang="it-IT" sz="1350" b="1" dirty="0">
              <a:latin typeface="Calibri" panose="020F0502020204030204" pitchFamily="34" charset="0"/>
              <a:ea typeface="MS Mincho"/>
              <a:cs typeface="Times New Roman" panose="02020603050405020304" pitchFamily="18" charset="0"/>
            </a:endParaRPr>
          </a:p>
          <a:p>
            <a:r>
              <a:rPr lang="it-IT" sz="1350" b="1" dirty="0">
                <a:latin typeface="Calibri" panose="020F0502020204030204" pitchFamily="34" charset="0"/>
                <a:ea typeface="MS Mincho"/>
                <a:cs typeface="Times New Roman" panose="02020603050405020304" pitchFamily="18" charset="0"/>
              </a:rPr>
              <a:t>SAN MARINO 		</a:t>
            </a:r>
            <a:r>
              <a:rPr lang="it-IT" sz="1350" b="1" dirty="0">
                <a:solidFill>
                  <a:prstClr val="black"/>
                </a:solidFill>
                <a:latin typeface="Calibri" panose="020F0502020204030204" pitchFamily="34" charset="0"/>
                <a:ea typeface="MS Mincho"/>
                <a:cs typeface="Times New Roman" panose="02020603050405020304" pitchFamily="18" charset="0"/>
              </a:rPr>
              <a:t>	</a:t>
            </a:r>
            <a:r>
              <a:rPr lang="it-IT" sz="1350" b="1" dirty="0">
                <a:latin typeface="Calibri" panose="020F0502020204030204" pitchFamily="34" charset="0"/>
                <a:ea typeface="MS Mincho"/>
                <a:cs typeface="Times New Roman" panose="02020603050405020304" pitchFamily="18" charset="0"/>
              </a:rPr>
              <a:t>5</a:t>
            </a:r>
            <a:endParaRPr lang="it-IT" sz="2100" dirty="0">
              <a:latin typeface="Times New Roman" panose="02020603050405020304" pitchFamily="18" charset="0"/>
              <a:ea typeface="MS Mincho"/>
            </a:endParaRPr>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974" y="2695933"/>
            <a:ext cx="3667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1341146" y="2652356"/>
            <a:ext cx="4544036" cy="507831"/>
          </a:xfrm>
          <a:prstGeom prst="rect">
            <a:avLst/>
          </a:prstGeom>
        </p:spPr>
        <p:txBody>
          <a:bodyPr wrap="square">
            <a:spAutoFit/>
          </a:bodyPr>
          <a:lstStyle/>
          <a:p>
            <a:r>
              <a:rPr lang="it-IT" sz="1350" b="1" dirty="0">
                <a:latin typeface="Calibri" panose="020F0502020204030204" pitchFamily="34" charset="0"/>
                <a:ea typeface="MS Mincho"/>
                <a:cs typeface="Times New Roman" panose="02020603050405020304" pitchFamily="18" charset="0"/>
              </a:rPr>
              <a:t>UMBRIA 				34</a:t>
            </a:r>
            <a:endParaRPr lang="it-IT" sz="2100" dirty="0">
              <a:latin typeface="Times New Roman" panose="02020603050405020304" pitchFamily="18" charset="0"/>
              <a:ea typeface="MS Mincho"/>
            </a:endParaRPr>
          </a:p>
          <a:p>
            <a:r>
              <a:rPr lang="it-IT" sz="1350" dirty="0">
                <a:latin typeface="Calibri" panose="020F0502020204030204" pitchFamily="34" charset="0"/>
                <a:ea typeface="MS Mincho"/>
                <a:cs typeface="Times New Roman" panose="02020603050405020304" pitchFamily="18" charset="0"/>
              </a:rPr>
              <a:t>Perugia; Terni; Gubbio (PG)</a:t>
            </a:r>
            <a:endParaRPr lang="it-IT" sz="1350" dirty="0"/>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463" y="4153048"/>
            <a:ext cx="629841" cy="72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1288950" y="1936621"/>
            <a:ext cx="4572001" cy="507831"/>
          </a:xfrm>
          <a:prstGeom prst="rect">
            <a:avLst/>
          </a:prstGeom>
        </p:spPr>
        <p:txBody>
          <a:bodyPr wrap="square">
            <a:spAutoFit/>
          </a:bodyPr>
          <a:lstStyle/>
          <a:p>
            <a:r>
              <a:rPr lang="it-IT" sz="1350" b="1" dirty="0">
                <a:latin typeface="Calibri" panose="020F0502020204030204" pitchFamily="34" charset="0"/>
                <a:ea typeface="MS Mincho"/>
                <a:cs typeface="Times New Roman" panose="02020603050405020304" pitchFamily="18" charset="0"/>
              </a:rPr>
              <a:t>LE MARCHE 				47</a:t>
            </a:r>
            <a:endParaRPr lang="it-IT" sz="2100" dirty="0">
              <a:latin typeface="Times New Roman" panose="02020603050405020304" pitchFamily="18" charset="0"/>
              <a:ea typeface="MS Mincho"/>
            </a:endParaRPr>
          </a:p>
          <a:p>
            <a:r>
              <a:rPr lang="it-IT" sz="1350" dirty="0">
                <a:latin typeface="Calibri" panose="020F0502020204030204" pitchFamily="34" charset="0"/>
                <a:ea typeface="MS Mincho"/>
                <a:cs typeface="Times New Roman" panose="02020603050405020304" pitchFamily="18" charset="0"/>
              </a:rPr>
              <a:t>Fano (PU); Pesaro; Ancona</a:t>
            </a:r>
            <a:endParaRPr lang="it-IT" sz="1350" dirty="0"/>
          </a:p>
        </p:txBody>
      </p:sp>
      <p:pic>
        <p:nvPicPr>
          <p:cNvPr id="1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302" y="960749"/>
            <a:ext cx="845344" cy="51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1288950" y="1072365"/>
            <a:ext cx="7603529" cy="715581"/>
          </a:xfrm>
          <a:prstGeom prst="rect">
            <a:avLst/>
          </a:prstGeom>
        </p:spPr>
        <p:txBody>
          <a:bodyPr wrap="square">
            <a:spAutoFit/>
          </a:bodyPr>
          <a:lstStyle/>
          <a:p>
            <a:r>
              <a:rPr lang="it-IT" sz="1350" b="1" dirty="0">
                <a:latin typeface="Calibri" panose="020F0502020204030204" pitchFamily="34" charset="0"/>
                <a:ea typeface="MS Mincho"/>
                <a:cs typeface="Times New Roman" panose="02020603050405020304" pitchFamily="18" charset="0"/>
              </a:rPr>
              <a:t>EMILIA ROMAGNA 			 53</a:t>
            </a:r>
            <a:endParaRPr lang="it-IT" sz="1350" dirty="0">
              <a:latin typeface="Times New Roman" panose="02020603050405020304" pitchFamily="18" charset="0"/>
              <a:ea typeface="MS Mincho"/>
            </a:endParaRPr>
          </a:p>
          <a:p>
            <a:r>
              <a:rPr lang="it-IT" sz="1350" dirty="0">
                <a:latin typeface="Calibri" panose="020F0502020204030204" pitchFamily="34" charset="0"/>
                <a:ea typeface="MS Mincho"/>
                <a:cs typeface="Times New Roman" panose="02020603050405020304" pitchFamily="18" charset="0"/>
              </a:rPr>
              <a:t>Reggio Emilia; Novellara (RE); Parma; San Savino (RN); Bagnolo (RE); Bologna; Bomporto (MO); Porretta Terme (BO); Ferrara;</a:t>
            </a:r>
            <a:r>
              <a:rPr lang="it-IT" sz="1350" dirty="0">
                <a:latin typeface="Times New Roman" panose="02020603050405020304" pitchFamily="18" charset="0"/>
                <a:ea typeface="MS Mincho"/>
              </a:rPr>
              <a:t> </a:t>
            </a:r>
            <a:r>
              <a:rPr lang="it-IT" sz="1350" dirty="0">
                <a:latin typeface="Calibri" panose="020F0502020204030204" pitchFamily="34" charset="0"/>
                <a:ea typeface="MS Mincho"/>
                <a:cs typeface="Times New Roman" panose="02020603050405020304" pitchFamily="18" charset="0"/>
              </a:rPr>
              <a:t>Anzola dell'Emilia (BO)</a:t>
            </a:r>
            <a:endParaRPr lang="it-IT" sz="1350" dirty="0">
              <a:latin typeface="Times New Roman" panose="02020603050405020304" pitchFamily="18" charset="0"/>
              <a:ea typeface="MS Mincho"/>
            </a:endParaRPr>
          </a:p>
        </p:txBody>
      </p:sp>
      <p:pic>
        <p:nvPicPr>
          <p:cNvPr id="13" name="Picture 4" descr="Persona uomo Icone Gratuit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418"/>
          <a:stretch/>
        </p:blipFill>
        <p:spPr bwMode="auto">
          <a:xfrm>
            <a:off x="4582167" y="1115309"/>
            <a:ext cx="137144" cy="1889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Persona uomo Icone Gratuit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418"/>
          <a:stretch/>
        </p:blipFill>
        <p:spPr bwMode="auto">
          <a:xfrm>
            <a:off x="4644008" y="2001586"/>
            <a:ext cx="137144" cy="1889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Persona uomo Icone Gratuit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418"/>
          <a:stretch/>
        </p:blipFill>
        <p:spPr bwMode="auto">
          <a:xfrm>
            <a:off x="4651401" y="2735751"/>
            <a:ext cx="137144" cy="1889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Persona uomo Icone Gratuit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418"/>
          <a:stretch/>
        </p:blipFill>
        <p:spPr bwMode="auto">
          <a:xfrm>
            <a:off x="4712580" y="3487701"/>
            <a:ext cx="137144" cy="188950"/>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a:blip r:embed="rId9"/>
          <a:stretch>
            <a:fillRect/>
          </a:stretch>
        </p:blipFill>
        <p:spPr>
          <a:xfrm>
            <a:off x="736604" y="4937729"/>
            <a:ext cx="477833" cy="556656"/>
          </a:xfrm>
          <a:prstGeom prst="rect">
            <a:avLst/>
          </a:prstGeom>
        </p:spPr>
      </p:pic>
      <p:sp>
        <p:nvSpPr>
          <p:cNvPr id="18" name="Rettangolo 17"/>
          <p:cNvSpPr/>
          <p:nvPr/>
        </p:nvSpPr>
        <p:spPr>
          <a:xfrm>
            <a:off x="1411024" y="4100691"/>
            <a:ext cx="6977400" cy="830997"/>
          </a:xfrm>
          <a:prstGeom prst="rect">
            <a:avLst/>
          </a:prstGeom>
        </p:spPr>
        <p:txBody>
          <a:bodyPr wrap="square">
            <a:spAutoFit/>
          </a:bodyPr>
          <a:lstStyle/>
          <a:p>
            <a:r>
              <a:rPr lang="it-IT" sz="1350" b="1" dirty="0">
                <a:latin typeface="Calibri" panose="020F0502020204030204" pitchFamily="34" charset="0"/>
                <a:ea typeface="MS Mincho"/>
                <a:cs typeface="Times New Roman" panose="02020603050405020304" pitchFamily="18" charset="0"/>
              </a:rPr>
              <a:t>TUSCANY 				73</a:t>
            </a:r>
            <a:endParaRPr lang="it-IT" sz="2100" dirty="0">
              <a:latin typeface="Times New Roman" panose="02020603050405020304" pitchFamily="18" charset="0"/>
              <a:ea typeface="MS Mincho"/>
            </a:endParaRPr>
          </a:p>
          <a:p>
            <a:r>
              <a:rPr lang="it-IT" sz="1350" dirty="0">
                <a:latin typeface="Calibri" panose="020F0502020204030204" pitchFamily="34" charset="0"/>
                <a:ea typeface="MS Mincho"/>
                <a:cs typeface="Times New Roman" panose="02020603050405020304" pitchFamily="18" charset="0"/>
              </a:rPr>
              <a:t>Reggello (FI); Florence; Pisa; Asciano (SI); Rosignano Marittimo (LI); Lucca;</a:t>
            </a:r>
            <a:r>
              <a:rPr lang="it-IT" sz="2100" dirty="0">
                <a:latin typeface="Times New Roman" panose="02020603050405020304" pitchFamily="18" charset="0"/>
                <a:ea typeface="MS Mincho"/>
              </a:rPr>
              <a:t> </a:t>
            </a:r>
            <a:r>
              <a:rPr lang="it-IT" sz="1350" dirty="0">
                <a:latin typeface="Calibri" panose="020F0502020204030204" pitchFamily="34" charset="0"/>
                <a:ea typeface="MS Mincho"/>
                <a:cs typeface="Times New Roman" panose="02020603050405020304" pitchFamily="18" charset="0"/>
              </a:rPr>
              <a:t>Arezzo; Cetona (SI); Montalcino (SI); Buti (PI)</a:t>
            </a:r>
            <a:endParaRPr lang="it-IT" sz="1350" dirty="0"/>
          </a:p>
        </p:txBody>
      </p:sp>
      <p:pic>
        <p:nvPicPr>
          <p:cNvPr id="20" name="Picture 4" descr="Persona uomo Icone Gratuit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418"/>
          <a:stretch/>
        </p:blipFill>
        <p:spPr bwMode="auto">
          <a:xfrm>
            <a:off x="4721020" y="5121582"/>
            <a:ext cx="137144" cy="1889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Persona uomo Icone Gratuit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418"/>
          <a:stretch/>
        </p:blipFill>
        <p:spPr bwMode="auto">
          <a:xfrm>
            <a:off x="4719973" y="4156217"/>
            <a:ext cx="137144" cy="1889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6"/>
          <p:cNvSpPr>
            <a:spLocks noChangeArrowheads="1"/>
          </p:cNvSpPr>
          <p:nvPr/>
        </p:nvSpPr>
        <p:spPr bwMode="auto">
          <a:xfrm>
            <a:off x="2872836" y="246508"/>
            <a:ext cx="3542344" cy="415498"/>
          </a:xfrm>
          <a:prstGeom prst="rect">
            <a:avLst/>
          </a:prstGeom>
          <a:solidFill>
            <a:srgbClr val="0072A4"/>
          </a:solidFill>
          <a:ln>
            <a:noFill/>
          </a:ln>
          <a:effectLst/>
        </p:spPr>
        <p:txBody>
          <a:bodyPr wrap="square" anchor="ctr">
            <a:spAutoFit/>
          </a:bodyPr>
          <a:lstStyle>
            <a:lvl1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it-IT" altLang="it-IT" sz="2100" dirty="0">
                <a:solidFill>
                  <a:srgbClr val="FBFBFB"/>
                </a:solidFill>
                <a:cs typeface="Times New Roman" panose="02020603050405020304" pitchFamily="18" charset="0"/>
              </a:rPr>
              <a:t>REGIONAL BREAKDOWN</a:t>
            </a:r>
          </a:p>
        </p:txBody>
      </p:sp>
    </p:spTree>
    <p:extLst>
      <p:ext uri="{BB962C8B-B14F-4D97-AF65-F5344CB8AC3E}">
        <p14:creationId xmlns:p14="http://schemas.microsoft.com/office/powerpoint/2010/main" val="1035998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860" y="1004352"/>
            <a:ext cx="375047" cy="74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1331640" y="1026230"/>
            <a:ext cx="6336704" cy="507831"/>
          </a:xfrm>
          <a:prstGeom prst="rect">
            <a:avLst/>
          </a:prstGeom>
        </p:spPr>
        <p:txBody>
          <a:bodyPr wrap="square">
            <a:spAutoFit/>
          </a:bodyPr>
          <a:lstStyle/>
          <a:p>
            <a:r>
              <a:rPr lang="it-IT" sz="1350" b="1" dirty="0">
                <a:latin typeface="Calibri" panose="020F0502020204030204" pitchFamily="34" charset="0"/>
                <a:ea typeface="MS Mincho"/>
                <a:cs typeface="Times New Roman" panose="02020603050405020304" pitchFamily="18" charset="0"/>
              </a:rPr>
              <a:t>CALABRIA 		 		57</a:t>
            </a:r>
            <a:endParaRPr lang="it-IT" sz="2100" dirty="0">
              <a:latin typeface="Times New Roman" panose="02020603050405020304" pitchFamily="18" charset="0"/>
              <a:ea typeface="MS Mincho"/>
            </a:endParaRPr>
          </a:p>
          <a:p>
            <a:r>
              <a:rPr lang="it-IT" sz="1350" dirty="0">
                <a:latin typeface="Calibri" panose="020F0502020204030204" pitchFamily="34" charset="0"/>
                <a:ea typeface="MS Mincho"/>
                <a:cs typeface="Times New Roman" panose="02020603050405020304" pitchFamily="18" charset="0"/>
              </a:rPr>
              <a:t>Gioiosa Ionica (RC); Reggio Calabria; Cosenza; Badessa di Mussano (CS)</a:t>
            </a:r>
            <a:endParaRPr lang="it-IT" sz="1350" dirty="0"/>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441" y="4934671"/>
            <a:ext cx="670322" cy="55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1422796" y="4910819"/>
            <a:ext cx="5029138" cy="507831"/>
          </a:xfrm>
          <a:prstGeom prst="rect">
            <a:avLst/>
          </a:prstGeom>
        </p:spPr>
        <p:txBody>
          <a:bodyPr wrap="square">
            <a:spAutoFit/>
          </a:bodyPr>
          <a:lstStyle/>
          <a:p>
            <a:r>
              <a:rPr lang="it-IT" sz="1350" b="1" dirty="0">
                <a:latin typeface="Calibri" panose="020F0502020204030204" pitchFamily="34" charset="0"/>
                <a:ea typeface="MS Mincho"/>
                <a:cs typeface="Times New Roman" panose="02020603050405020304" pitchFamily="18" charset="0"/>
              </a:rPr>
              <a:t>SICILY  				62</a:t>
            </a:r>
            <a:endParaRPr lang="it-IT" sz="2100" dirty="0">
              <a:latin typeface="Times New Roman" panose="02020603050405020304" pitchFamily="18" charset="0"/>
              <a:ea typeface="MS Mincho"/>
            </a:endParaRPr>
          </a:p>
          <a:p>
            <a:r>
              <a:rPr lang="it-IT" sz="1350" dirty="0">
                <a:latin typeface="Calibri" panose="020F0502020204030204" pitchFamily="34" charset="0"/>
                <a:ea typeface="MS Mincho"/>
                <a:cs typeface="Times New Roman" panose="02020603050405020304" pitchFamily="18" charset="0"/>
              </a:rPr>
              <a:t>Palermo; Scicli; Polizzi Generosa (PA); Modica (RG)</a:t>
            </a:r>
            <a:endParaRPr lang="it-IT" sz="1350" dirty="0"/>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414" y="1925125"/>
            <a:ext cx="582215"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1331640" y="1879207"/>
            <a:ext cx="4371328" cy="507831"/>
          </a:xfrm>
          <a:prstGeom prst="rect">
            <a:avLst/>
          </a:prstGeom>
        </p:spPr>
        <p:txBody>
          <a:bodyPr wrap="square">
            <a:spAutoFit/>
          </a:bodyPr>
          <a:lstStyle/>
          <a:p>
            <a:r>
              <a:rPr lang="it-IT" sz="1350" b="1" dirty="0">
                <a:latin typeface="Calibri" panose="020F0502020204030204" pitchFamily="34" charset="0"/>
                <a:ea typeface="MS Mincho"/>
                <a:cs typeface="Times New Roman" panose="02020603050405020304" pitchFamily="18" charset="0"/>
              </a:rPr>
              <a:t>CAMPANIA 		  		42</a:t>
            </a:r>
            <a:endParaRPr lang="it-IT" sz="2100" dirty="0">
              <a:latin typeface="Times New Roman" panose="02020603050405020304" pitchFamily="18" charset="0"/>
              <a:ea typeface="MS Mincho"/>
            </a:endParaRPr>
          </a:p>
          <a:p>
            <a:r>
              <a:rPr lang="it-IT" sz="1350" dirty="0" err="1">
                <a:latin typeface="Calibri" panose="020F0502020204030204" pitchFamily="34" charset="0"/>
                <a:ea typeface="MS Mincho"/>
                <a:cs typeface="Times New Roman" panose="02020603050405020304" pitchFamily="18" charset="0"/>
              </a:rPr>
              <a:t>Naples</a:t>
            </a:r>
            <a:r>
              <a:rPr lang="it-IT" sz="1350" dirty="0">
                <a:latin typeface="Calibri" panose="020F0502020204030204" pitchFamily="34" charset="0"/>
                <a:ea typeface="MS Mincho"/>
                <a:cs typeface="Times New Roman" panose="02020603050405020304" pitchFamily="18" charset="0"/>
              </a:rPr>
              <a:t>; Ischia (NA); Meta (NA); Salerno; Portici (NA)</a:t>
            </a:r>
            <a:endParaRPr lang="it-IT" sz="1350" dirty="0"/>
          </a:p>
        </p:txBody>
      </p:sp>
      <p:sp>
        <p:nvSpPr>
          <p:cNvPr id="10" name="Rettangolo 9"/>
          <p:cNvSpPr/>
          <p:nvPr/>
        </p:nvSpPr>
        <p:spPr>
          <a:xfrm>
            <a:off x="1422796" y="4199749"/>
            <a:ext cx="4280172" cy="507831"/>
          </a:xfrm>
          <a:prstGeom prst="rect">
            <a:avLst/>
          </a:prstGeom>
        </p:spPr>
        <p:txBody>
          <a:bodyPr wrap="square">
            <a:spAutoFit/>
          </a:bodyPr>
          <a:lstStyle/>
          <a:p>
            <a:r>
              <a:rPr lang="it-IT" sz="1350" b="1" dirty="0">
                <a:latin typeface="Calibri" panose="020F0502020204030204" pitchFamily="34" charset="0"/>
                <a:ea typeface="MS Mincho"/>
                <a:cs typeface="Times New Roman" panose="02020603050405020304" pitchFamily="18" charset="0"/>
              </a:rPr>
              <a:t>PUGLIA  			 	11</a:t>
            </a:r>
            <a:endParaRPr lang="it-IT" sz="2100" dirty="0">
              <a:latin typeface="Times New Roman" panose="02020603050405020304" pitchFamily="18" charset="0"/>
              <a:ea typeface="MS Mincho"/>
            </a:endParaRPr>
          </a:p>
          <a:p>
            <a:r>
              <a:rPr lang="it-IT" sz="1350" dirty="0">
                <a:latin typeface="Calibri" panose="020F0502020204030204" pitchFamily="34" charset="0"/>
                <a:ea typeface="MS Mincho"/>
                <a:cs typeface="Times New Roman" panose="02020603050405020304" pitchFamily="18" charset="0"/>
              </a:rPr>
              <a:t>Bari; Foggia</a:t>
            </a:r>
            <a:endParaRPr lang="it-IT" sz="1350" dirty="0"/>
          </a:p>
        </p:txBody>
      </p:sp>
      <p:pic>
        <p:nvPicPr>
          <p:cNvPr id="308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922" y="4297347"/>
            <a:ext cx="629841" cy="51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144" y="3464149"/>
            <a:ext cx="310754" cy="60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1331640" y="3488679"/>
            <a:ext cx="4371328" cy="507831"/>
          </a:xfrm>
          <a:prstGeom prst="rect">
            <a:avLst/>
          </a:prstGeom>
        </p:spPr>
        <p:txBody>
          <a:bodyPr wrap="square">
            <a:spAutoFit/>
          </a:bodyPr>
          <a:lstStyle/>
          <a:p>
            <a:r>
              <a:rPr lang="it-IT" sz="1350" b="1" dirty="0">
                <a:latin typeface="Calibri" panose="020F0502020204030204" pitchFamily="34" charset="0"/>
                <a:ea typeface="MS Mincho"/>
                <a:cs typeface="Times New Roman" panose="02020603050405020304" pitchFamily="18" charset="0"/>
              </a:rPr>
              <a:t>SARDINIA 		  		20</a:t>
            </a:r>
            <a:endParaRPr lang="it-IT" sz="2100" dirty="0">
              <a:latin typeface="Times New Roman" panose="02020603050405020304" pitchFamily="18" charset="0"/>
              <a:ea typeface="MS Mincho"/>
            </a:endParaRPr>
          </a:p>
          <a:p>
            <a:r>
              <a:rPr lang="it-IT" sz="1350" dirty="0">
                <a:latin typeface="Calibri" panose="020F0502020204030204" pitchFamily="34" charset="0"/>
                <a:ea typeface="MS Mincho"/>
                <a:cs typeface="Times New Roman" panose="02020603050405020304" pitchFamily="18" charset="0"/>
              </a:rPr>
              <a:t>La Maddalena (SS); Badesi (SS)</a:t>
            </a:r>
            <a:endParaRPr lang="it-IT" sz="2100" dirty="0">
              <a:latin typeface="Times New Roman" panose="02020603050405020304" pitchFamily="18" charset="0"/>
              <a:ea typeface="MS Mincho"/>
            </a:endParaRPr>
          </a:p>
        </p:txBody>
      </p:sp>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1512" y="2734605"/>
            <a:ext cx="375047"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11"/>
          <p:cNvSpPr/>
          <p:nvPr/>
        </p:nvSpPr>
        <p:spPr>
          <a:xfrm>
            <a:off x="1331641" y="2692403"/>
            <a:ext cx="4335044" cy="507831"/>
          </a:xfrm>
          <a:prstGeom prst="rect">
            <a:avLst/>
          </a:prstGeom>
        </p:spPr>
        <p:txBody>
          <a:bodyPr wrap="square">
            <a:spAutoFit/>
          </a:bodyPr>
          <a:lstStyle/>
          <a:p>
            <a:r>
              <a:rPr lang="it-IT" sz="1350" b="1" dirty="0">
                <a:latin typeface="Calibri" panose="020F0502020204030204" pitchFamily="34" charset="0"/>
                <a:ea typeface="MS Mincho"/>
                <a:cs typeface="Times New Roman" panose="02020603050405020304" pitchFamily="18" charset="0"/>
              </a:rPr>
              <a:t>BASILICATA 		  		20</a:t>
            </a:r>
            <a:endParaRPr lang="it-IT" sz="2100" dirty="0">
              <a:latin typeface="Times New Roman" panose="02020603050405020304" pitchFamily="18" charset="0"/>
              <a:ea typeface="MS Mincho"/>
            </a:endParaRPr>
          </a:p>
          <a:p>
            <a:r>
              <a:rPr lang="it-IT" sz="1350" dirty="0">
                <a:latin typeface="Calibri" panose="020F0502020204030204" pitchFamily="34" charset="0"/>
                <a:ea typeface="MS Mincho"/>
                <a:cs typeface="Times New Roman" panose="02020603050405020304" pitchFamily="18" charset="0"/>
              </a:rPr>
              <a:t>Potenza; Matera</a:t>
            </a:r>
            <a:endParaRPr lang="it-IT" sz="1350" dirty="0"/>
          </a:p>
        </p:txBody>
      </p:sp>
      <p:pic>
        <p:nvPicPr>
          <p:cNvPr id="14" name="Picture 4" descr="Persona uomo Icone Gratuit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418"/>
          <a:stretch/>
        </p:blipFill>
        <p:spPr bwMode="auto">
          <a:xfrm>
            <a:off x="4431420" y="1053052"/>
            <a:ext cx="137144" cy="1889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Persona uomo Icone Gratuit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418"/>
          <a:stretch/>
        </p:blipFill>
        <p:spPr bwMode="auto">
          <a:xfrm>
            <a:off x="4431420" y="1784732"/>
            <a:ext cx="137144" cy="1889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Persona uomo Icone Gratuit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418"/>
          <a:stretch/>
        </p:blipFill>
        <p:spPr bwMode="auto">
          <a:xfrm>
            <a:off x="4455301" y="2672954"/>
            <a:ext cx="137144" cy="1889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Persona uomo Icone Gratuit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418"/>
          <a:stretch/>
        </p:blipFill>
        <p:spPr bwMode="auto">
          <a:xfrm>
            <a:off x="4431420" y="3532966"/>
            <a:ext cx="137144" cy="1889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Persona uomo Icone Gratuit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418"/>
          <a:stretch/>
        </p:blipFill>
        <p:spPr bwMode="auto">
          <a:xfrm>
            <a:off x="4431420" y="4310066"/>
            <a:ext cx="137144" cy="1889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Persona uomo Icone Gratuit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418"/>
          <a:stretch/>
        </p:blipFill>
        <p:spPr bwMode="auto">
          <a:xfrm>
            <a:off x="4455301" y="4909141"/>
            <a:ext cx="137144" cy="1889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6"/>
          <p:cNvSpPr>
            <a:spLocks noChangeArrowheads="1"/>
          </p:cNvSpPr>
          <p:nvPr/>
        </p:nvSpPr>
        <p:spPr bwMode="auto">
          <a:xfrm>
            <a:off x="2909590" y="305366"/>
            <a:ext cx="3542344" cy="415498"/>
          </a:xfrm>
          <a:prstGeom prst="rect">
            <a:avLst/>
          </a:prstGeom>
          <a:solidFill>
            <a:srgbClr val="0072A4"/>
          </a:solidFill>
          <a:ln>
            <a:noFill/>
          </a:ln>
          <a:effectLst/>
        </p:spPr>
        <p:txBody>
          <a:bodyPr wrap="square" anchor="ctr">
            <a:spAutoFit/>
          </a:bodyPr>
          <a:lstStyle>
            <a:lvl1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it-IT" altLang="it-IT" sz="2100" dirty="0">
                <a:solidFill>
                  <a:srgbClr val="FBFBFB"/>
                </a:solidFill>
                <a:cs typeface="Times New Roman" panose="02020603050405020304" pitchFamily="18" charset="0"/>
              </a:rPr>
              <a:t>REGIONAL BREAKDOWN</a:t>
            </a:r>
          </a:p>
        </p:txBody>
      </p:sp>
    </p:spTree>
    <p:extLst>
      <p:ext uri="{BB962C8B-B14F-4D97-AF65-F5344CB8AC3E}">
        <p14:creationId xmlns:p14="http://schemas.microsoft.com/office/powerpoint/2010/main" val="2089090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100" name="Picture 4" descr="ProfughiXses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347" y="2468461"/>
            <a:ext cx="3724861" cy="248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4860032" y="1695954"/>
            <a:ext cx="3153458" cy="323165"/>
          </a:xfrm>
          <a:prstGeom prst="rect">
            <a:avLst/>
          </a:prstGeom>
          <a:noFill/>
        </p:spPr>
        <p:txBody>
          <a:bodyPr wrap="square" rtlCol="0">
            <a:spAutoFit/>
          </a:bodyPr>
          <a:lstStyle/>
          <a:p>
            <a:pPr algn="ctr"/>
            <a:r>
              <a:rPr lang="fr-FR" sz="1500" dirty="0"/>
              <a:t>MALE</a:t>
            </a:r>
            <a:r>
              <a:rPr lang="fr-FR" sz="1500" dirty="0">
                <a:solidFill>
                  <a:schemeClr val="accent2">
                    <a:lumMod val="50000"/>
                  </a:schemeClr>
                </a:solidFill>
              </a:rPr>
              <a:t> </a:t>
            </a:r>
            <a:r>
              <a:rPr lang="fr-FR" sz="1500" dirty="0">
                <a:solidFill>
                  <a:srgbClr val="0072A4"/>
                </a:solidFill>
              </a:rPr>
              <a:t>50.43%  </a:t>
            </a:r>
            <a:r>
              <a:rPr lang="fr-FR" sz="1500" dirty="0"/>
              <a:t>FEMALE </a:t>
            </a:r>
            <a:r>
              <a:rPr lang="fr-FR" sz="1500" dirty="0">
                <a:solidFill>
                  <a:srgbClr val="0072A4"/>
                </a:solidFill>
              </a:rPr>
              <a:t>49.57%</a:t>
            </a:r>
          </a:p>
        </p:txBody>
      </p:sp>
      <p:pic>
        <p:nvPicPr>
          <p:cNvPr id="1026" name="Picture 2" descr="ProfughiXsesso&amp;e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75" y="2401695"/>
            <a:ext cx="4418035" cy="251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1040476" y="1706094"/>
            <a:ext cx="2779081" cy="300082"/>
          </a:xfrm>
          <a:prstGeom prst="rect">
            <a:avLst/>
          </a:prstGeom>
          <a:noFill/>
        </p:spPr>
        <p:txBody>
          <a:bodyPr wrap="square" rtlCol="0">
            <a:spAutoFit/>
          </a:bodyPr>
          <a:lstStyle/>
          <a:p>
            <a:pPr algn="ctr"/>
            <a:r>
              <a:rPr lang="it-IT" sz="1350" b="1" dirty="0"/>
              <a:t>AGE BREAKDOWN</a:t>
            </a:r>
          </a:p>
        </p:txBody>
      </p:sp>
      <p:sp>
        <p:nvSpPr>
          <p:cNvPr id="8" name="Rectangle 6"/>
          <p:cNvSpPr>
            <a:spLocks noChangeArrowheads="1"/>
          </p:cNvSpPr>
          <p:nvPr/>
        </p:nvSpPr>
        <p:spPr bwMode="auto">
          <a:xfrm>
            <a:off x="1857939" y="239767"/>
            <a:ext cx="5568290" cy="738664"/>
          </a:xfrm>
          <a:prstGeom prst="rect">
            <a:avLst/>
          </a:prstGeom>
          <a:solidFill>
            <a:srgbClr val="0072A4"/>
          </a:solidFill>
          <a:ln>
            <a:noFill/>
          </a:ln>
          <a:effectLst/>
        </p:spPr>
        <p:txBody>
          <a:bodyPr wrap="square" anchor="ctr">
            <a:spAutoFit/>
          </a:bodyPr>
          <a:lstStyle>
            <a:lvl1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a:r>
              <a:rPr lang="en-US" altLang="it-IT" sz="2100" dirty="0">
                <a:solidFill>
                  <a:srgbClr val="FBFBFB"/>
                </a:solidFill>
                <a:cs typeface="Times New Roman" panose="02020603050405020304" pitchFamily="18" charset="0"/>
              </a:rPr>
              <a:t>DEMOGRAPHIC DISTRIBUTION BY GENDER AND AGE</a:t>
            </a:r>
          </a:p>
        </p:txBody>
      </p:sp>
    </p:spTree>
    <p:extLst>
      <p:ext uri="{BB962C8B-B14F-4D97-AF65-F5344CB8AC3E}">
        <p14:creationId xmlns:p14="http://schemas.microsoft.com/office/powerpoint/2010/main" val="1677403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 name="Segnaposto contenuto 8"/>
          <p:cNvGraphicFramePr>
            <a:graphicFrameLocks noGrp="1"/>
          </p:cNvGraphicFramePr>
          <p:nvPr>
            <p:ph sz="half" idx="1"/>
            <p:extLst>
              <p:ext uri="{D42A27DB-BD31-4B8C-83A1-F6EECF244321}">
                <p14:modId xmlns:p14="http://schemas.microsoft.com/office/powerpoint/2010/main" val="470650122"/>
              </p:ext>
            </p:extLst>
          </p:nvPr>
        </p:nvGraphicFramePr>
        <p:xfrm>
          <a:off x="110643" y="332828"/>
          <a:ext cx="3772972" cy="4572508"/>
        </p:xfrm>
        <a:graphic>
          <a:graphicData uri="http://schemas.openxmlformats.org/drawingml/2006/chart">
            <c:chart xmlns:c="http://schemas.openxmlformats.org/drawingml/2006/chart" xmlns:r="http://schemas.openxmlformats.org/officeDocument/2006/relationships" r:id="rId3"/>
          </a:graphicData>
        </a:graphic>
      </p:graphicFrame>
      <p:sp>
        <p:nvSpPr>
          <p:cNvPr id="4" name="Segnaposto contenuto 3"/>
          <p:cNvSpPr>
            <a:spLocks noGrp="1"/>
          </p:cNvSpPr>
          <p:nvPr>
            <p:ph sz="half" idx="2"/>
          </p:nvPr>
        </p:nvSpPr>
        <p:spPr>
          <a:xfrm>
            <a:off x="4047590" y="1600201"/>
            <a:ext cx="4639210" cy="2980928"/>
          </a:xfrm>
        </p:spPr>
        <p:txBody>
          <a:bodyPr>
            <a:normAutofit/>
          </a:bodyPr>
          <a:lstStyle/>
          <a:p>
            <a:pPr marL="0" indent="0" algn="just" defTabSz="685800" eaLnBrk="0" fontAlgn="base" hangingPunct="0">
              <a:spcBef>
                <a:spcPct val="0"/>
              </a:spcBef>
              <a:spcAft>
                <a:spcPct val="0"/>
              </a:spcAft>
              <a:buNone/>
            </a:pPr>
            <a:r>
              <a:rPr lang="it-IT" altLang="ja-JP" sz="1400" dirty="0">
                <a:latin typeface="Arial" panose="020B0604020202020204" pitchFamily="34" charset="0"/>
                <a:ea typeface="MS Mincho" charset="-128"/>
                <a:cs typeface="Arial" panose="020B0604020202020204" pitchFamily="34" charset="0"/>
              </a:rPr>
              <a:t>48% of </a:t>
            </a:r>
            <a:r>
              <a:rPr lang="it-IT" altLang="ja-JP" sz="1400" dirty="0" err="1">
                <a:latin typeface="Arial" panose="020B0604020202020204" pitchFamily="34" charset="0"/>
                <a:ea typeface="MS Mincho" charset="-128"/>
                <a:cs typeface="Arial" panose="020B0604020202020204" pitchFamily="34" charset="0"/>
              </a:rPr>
              <a:t>refugees</a:t>
            </a:r>
            <a:r>
              <a:rPr lang="it-IT" altLang="ja-JP" sz="1400" dirty="0">
                <a:latin typeface="Arial" panose="020B0604020202020204" pitchFamily="34" charset="0"/>
                <a:ea typeface="MS Mincho" charset="-128"/>
                <a:cs typeface="Arial" panose="020B0604020202020204" pitchFamily="34" charset="0"/>
              </a:rPr>
              <a:t> </a:t>
            </a:r>
            <a:r>
              <a:rPr lang="it-IT" altLang="ja-JP" sz="1400" dirty="0" err="1">
                <a:latin typeface="Arial" panose="020B0604020202020204" pitchFamily="34" charset="0"/>
                <a:ea typeface="MS Mincho" charset="-128"/>
                <a:cs typeface="Arial" panose="020B0604020202020204" pitchFamily="34" charset="0"/>
              </a:rPr>
              <a:t>brought</a:t>
            </a:r>
            <a:r>
              <a:rPr lang="it-IT" altLang="ja-JP" sz="1400" dirty="0">
                <a:latin typeface="Arial" panose="020B0604020202020204" pitchFamily="34" charset="0"/>
                <a:ea typeface="MS Mincho" charset="-128"/>
                <a:cs typeface="Arial" panose="020B0604020202020204" pitchFamily="34" charset="0"/>
              </a:rPr>
              <a:t> to </a:t>
            </a:r>
            <a:r>
              <a:rPr lang="it-IT" altLang="ja-JP" sz="1400" dirty="0" err="1">
                <a:latin typeface="Arial" panose="020B0604020202020204" pitchFamily="34" charset="0"/>
                <a:ea typeface="MS Mincho" charset="-128"/>
                <a:cs typeface="Arial" panose="020B0604020202020204" pitchFamily="34" charset="0"/>
              </a:rPr>
              <a:t>Italy</a:t>
            </a:r>
            <a:r>
              <a:rPr lang="it-IT" altLang="ja-JP" sz="1400" dirty="0">
                <a:latin typeface="Arial" panose="020B0604020202020204" pitchFamily="34" charset="0"/>
                <a:ea typeface="MS Mincho" charset="-128"/>
                <a:cs typeface="Arial" panose="020B0604020202020204" pitchFamily="34" charset="0"/>
              </a:rPr>
              <a:t> </a:t>
            </a:r>
            <a:r>
              <a:rPr lang="it-IT" altLang="ja-JP" sz="1400" dirty="0" err="1">
                <a:latin typeface="Arial" panose="020B0604020202020204" pitchFamily="34" charset="0"/>
                <a:ea typeface="MS Mincho" charset="-128"/>
                <a:cs typeface="Arial" panose="020B0604020202020204" pitchFamily="34" charset="0"/>
              </a:rPr>
              <a:t>have</a:t>
            </a:r>
            <a:r>
              <a:rPr lang="it-IT" altLang="ja-JP" sz="1400" dirty="0">
                <a:latin typeface="Arial" panose="020B0604020202020204" pitchFamily="34" charset="0"/>
                <a:ea typeface="MS Mincho" charset="-128"/>
                <a:cs typeface="Arial" panose="020B0604020202020204" pitchFamily="34" charset="0"/>
              </a:rPr>
              <a:t> </a:t>
            </a:r>
            <a:r>
              <a:rPr lang="it-IT" altLang="ja-JP" sz="1400" dirty="0" err="1">
                <a:latin typeface="Arial" panose="020B0604020202020204" pitchFamily="34" charset="0"/>
                <a:ea typeface="MS Mincho" charset="-128"/>
                <a:cs typeface="Arial" panose="020B0604020202020204" pitchFamily="34" charset="0"/>
              </a:rPr>
              <a:t>been</a:t>
            </a:r>
            <a:r>
              <a:rPr lang="it-IT" altLang="ja-JP" sz="1400" dirty="0">
                <a:latin typeface="Arial" panose="020B0604020202020204" pitchFamily="34" charset="0"/>
                <a:ea typeface="MS Mincho" charset="-128"/>
                <a:cs typeface="Arial" panose="020B0604020202020204" pitchFamily="34" charset="0"/>
              </a:rPr>
              <a:t> </a:t>
            </a:r>
            <a:r>
              <a:rPr lang="it-IT" altLang="ja-JP" sz="1400" dirty="0" err="1">
                <a:solidFill>
                  <a:srgbClr val="0072A4"/>
                </a:solidFill>
                <a:latin typeface="Arial" panose="020B0604020202020204" pitchFamily="34" charset="0"/>
                <a:ea typeface="MS Mincho" charset="-128"/>
                <a:cs typeface="Arial" panose="020B0604020202020204" pitchFamily="34" charset="0"/>
              </a:rPr>
              <a:t>Muslim</a:t>
            </a:r>
            <a:r>
              <a:rPr lang="it-IT" altLang="ja-JP" sz="1400" dirty="0">
                <a:latin typeface="Arial" panose="020B0604020202020204" pitchFamily="34" charset="0"/>
                <a:ea typeface="MS Mincho" charset="-128"/>
                <a:cs typeface="Arial" panose="020B0604020202020204" pitchFamily="34" charset="0"/>
              </a:rPr>
              <a:t>, </a:t>
            </a:r>
            <a:r>
              <a:rPr lang="it-IT" altLang="ja-JP" sz="1400" dirty="0" err="1">
                <a:latin typeface="Arial" panose="020B0604020202020204" pitchFamily="34" charset="0"/>
                <a:ea typeface="MS Mincho" charset="-128"/>
                <a:cs typeface="Arial" panose="020B0604020202020204" pitchFamily="34" charset="0"/>
              </a:rPr>
              <a:t>predominantly</a:t>
            </a:r>
            <a:r>
              <a:rPr lang="it-IT" altLang="ja-JP" sz="1400" dirty="0">
                <a:latin typeface="Arial" panose="020B0604020202020204" pitchFamily="34" charset="0"/>
                <a:ea typeface="MS Mincho" charset="-128"/>
                <a:cs typeface="Arial" panose="020B0604020202020204" pitchFamily="34" charset="0"/>
              </a:rPr>
              <a:t> </a:t>
            </a:r>
            <a:r>
              <a:rPr lang="it-IT" altLang="ja-JP" sz="1400" dirty="0" err="1">
                <a:latin typeface="Arial" panose="020B0604020202020204" pitchFamily="34" charset="0"/>
                <a:ea typeface="MS Mincho" charset="-128"/>
                <a:cs typeface="Arial" panose="020B0604020202020204" pitchFamily="34" charset="0"/>
              </a:rPr>
              <a:t>Sunni</a:t>
            </a:r>
            <a:r>
              <a:rPr lang="it-IT" altLang="ja-JP" sz="1400" dirty="0">
                <a:latin typeface="Arial" panose="020B0604020202020204" pitchFamily="34" charset="0"/>
                <a:ea typeface="MS Mincho" charset="-128"/>
                <a:cs typeface="Arial" panose="020B0604020202020204" pitchFamily="34" charset="0"/>
              </a:rPr>
              <a:t>.</a:t>
            </a:r>
            <a:endParaRPr lang="it-IT" altLang="ja-JP" sz="1400" dirty="0">
              <a:latin typeface="Arial" panose="020B0604020202020204" pitchFamily="34" charset="0"/>
              <a:cs typeface="Arial" panose="020B0604020202020204" pitchFamily="34" charset="0"/>
            </a:endParaRPr>
          </a:p>
          <a:p>
            <a:pPr marL="0" indent="0" algn="just" defTabSz="685800" eaLnBrk="0" fontAlgn="base" hangingPunct="0">
              <a:spcBef>
                <a:spcPct val="0"/>
              </a:spcBef>
              <a:spcAft>
                <a:spcPct val="0"/>
              </a:spcAft>
              <a:buNone/>
            </a:pPr>
            <a:endParaRPr lang="it-IT" altLang="ja-JP" sz="1400" dirty="0">
              <a:latin typeface="Arial" panose="020B0604020202020204" pitchFamily="34" charset="0"/>
              <a:ea typeface="MS Mincho" charset="-128"/>
              <a:cs typeface="Arial" panose="020B0604020202020204" pitchFamily="34" charset="0"/>
            </a:endParaRPr>
          </a:p>
          <a:p>
            <a:pPr marL="0" indent="0" algn="just" defTabSz="685800" eaLnBrk="0" fontAlgn="base" hangingPunct="0">
              <a:spcBef>
                <a:spcPct val="0"/>
              </a:spcBef>
              <a:spcAft>
                <a:spcPct val="0"/>
              </a:spcAft>
              <a:buNone/>
            </a:pPr>
            <a:r>
              <a:rPr lang="it-IT" altLang="ja-JP" sz="1400" dirty="0">
                <a:latin typeface="Arial" panose="020B0604020202020204" pitchFamily="34" charset="0"/>
                <a:ea typeface="MS Mincho" charset="-128"/>
                <a:cs typeface="Arial" panose="020B0604020202020204" pitchFamily="34" charset="0"/>
              </a:rPr>
              <a:t>36% are </a:t>
            </a:r>
            <a:r>
              <a:rPr lang="it-IT" altLang="ja-JP" sz="1400" dirty="0">
                <a:solidFill>
                  <a:srgbClr val="0072A4"/>
                </a:solidFill>
                <a:latin typeface="Arial" panose="020B0604020202020204" pitchFamily="34" charset="0"/>
                <a:ea typeface="MS Mincho" charset="-128"/>
                <a:cs typeface="Arial" panose="020B0604020202020204" pitchFamily="34" charset="0"/>
              </a:rPr>
              <a:t>Christian</a:t>
            </a:r>
            <a:r>
              <a:rPr lang="it-IT" altLang="ja-JP" sz="1400" dirty="0">
                <a:latin typeface="Arial" panose="020B0604020202020204" pitchFamily="34" charset="0"/>
                <a:ea typeface="MS Mincho" charset="-128"/>
                <a:cs typeface="Arial" panose="020B0604020202020204" pitchFamily="34" charset="0"/>
              </a:rPr>
              <a:t>, in </a:t>
            </a:r>
            <a:r>
              <a:rPr lang="it-IT" altLang="ja-JP" sz="1400" dirty="0" err="1">
                <a:latin typeface="Arial" panose="020B0604020202020204" pitchFamily="34" charset="0"/>
                <a:ea typeface="MS Mincho" charset="-128"/>
                <a:cs typeface="Arial" panose="020B0604020202020204" pitchFamily="34" charset="0"/>
              </a:rPr>
              <a:t>differing</a:t>
            </a:r>
            <a:r>
              <a:rPr lang="it-IT" altLang="ja-JP" sz="1400" dirty="0">
                <a:latin typeface="Arial" panose="020B0604020202020204" pitchFamily="34" charset="0"/>
                <a:ea typeface="MS Mincho" charset="-128"/>
                <a:cs typeface="Arial" panose="020B0604020202020204" pitchFamily="34" charset="0"/>
              </a:rPr>
              <a:t> </a:t>
            </a:r>
            <a:r>
              <a:rPr lang="it-IT" altLang="ja-JP" sz="1400" dirty="0" err="1">
                <a:latin typeface="Arial" panose="020B0604020202020204" pitchFamily="34" charset="0"/>
                <a:ea typeface="MS Mincho" charset="-128"/>
                <a:cs typeface="Arial" panose="020B0604020202020204" pitchFamily="34" charset="0"/>
              </a:rPr>
              <a:t>proportions</a:t>
            </a:r>
            <a:r>
              <a:rPr lang="it-IT" altLang="ja-JP" sz="1400" dirty="0">
                <a:latin typeface="Arial" panose="020B0604020202020204" pitchFamily="34" charset="0"/>
                <a:ea typeface="MS Mincho" charset="-128"/>
                <a:cs typeface="Arial" panose="020B0604020202020204" pitchFamily="34" charset="0"/>
              </a:rPr>
              <a:t> from </a:t>
            </a:r>
            <a:r>
              <a:rPr lang="it-IT" altLang="ja-JP" sz="1400" dirty="0" err="1">
                <a:latin typeface="Arial" panose="020B0604020202020204" pitchFamily="34" charset="0"/>
                <a:ea typeface="MS Mincho" charset="-128"/>
                <a:cs typeface="Arial" panose="020B0604020202020204" pitchFamily="34" charset="0"/>
              </a:rPr>
              <a:t>all</a:t>
            </a:r>
            <a:r>
              <a:rPr lang="it-IT" altLang="ja-JP" sz="1400" dirty="0">
                <a:latin typeface="Arial" panose="020B0604020202020204" pitchFamily="34" charset="0"/>
                <a:ea typeface="MS Mincho" charset="-128"/>
                <a:cs typeface="Arial" panose="020B0604020202020204" pitchFamily="34" charset="0"/>
              </a:rPr>
              <a:t> of the </a:t>
            </a:r>
            <a:r>
              <a:rPr lang="it-IT" altLang="ja-JP" sz="1400" dirty="0" err="1">
                <a:latin typeface="Arial" panose="020B0604020202020204" pitchFamily="34" charset="0"/>
                <a:ea typeface="MS Mincho" charset="-128"/>
                <a:cs typeface="Arial" panose="020B0604020202020204" pitchFamily="34" charset="0"/>
              </a:rPr>
              <a:t>following</a:t>
            </a:r>
            <a:r>
              <a:rPr lang="it-IT" altLang="ja-JP" sz="1400" dirty="0">
                <a:latin typeface="Arial" panose="020B0604020202020204" pitchFamily="34" charset="0"/>
                <a:ea typeface="MS Mincho" charset="-128"/>
                <a:cs typeface="Arial" panose="020B0604020202020204" pitchFamily="34" charset="0"/>
              </a:rPr>
              <a:t> </a:t>
            </a:r>
            <a:r>
              <a:rPr lang="it-IT" altLang="ja-JP" sz="1400" dirty="0" err="1">
                <a:latin typeface="Arial" panose="020B0604020202020204" pitchFamily="34" charset="0"/>
                <a:ea typeface="MS Mincho" charset="-128"/>
                <a:cs typeface="Arial" panose="020B0604020202020204" pitchFamily="34" charset="0"/>
              </a:rPr>
              <a:t>denominations</a:t>
            </a:r>
            <a:r>
              <a:rPr lang="it-IT" altLang="ja-JP" sz="1400" dirty="0">
                <a:latin typeface="Arial" panose="020B0604020202020204" pitchFamily="34" charset="0"/>
                <a:ea typeface="MS Mincho" charset="-128"/>
                <a:cs typeface="Arial" panose="020B0604020202020204" pitchFamily="34" charset="0"/>
              </a:rPr>
              <a:t>:</a:t>
            </a:r>
          </a:p>
          <a:p>
            <a:pPr marL="0" indent="0" algn="just" defTabSz="685800" eaLnBrk="0" fontAlgn="base" hangingPunct="0">
              <a:spcBef>
                <a:spcPct val="0"/>
              </a:spcBef>
              <a:spcAft>
                <a:spcPct val="0"/>
              </a:spcAft>
              <a:buNone/>
            </a:pPr>
            <a:endParaRPr lang="it-IT" altLang="ja-JP" sz="1400" dirty="0">
              <a:latin typeface="Arial" panose="020B0604020202020204" pitchFamily="34" charset="0"/>
              <a:cs typeface="Arial" panose="020B0604020202020204" pitchFamily="34" charset="0"/>
            </a:endParaRPr>
          </a:p>
          <a:p>
            <a:pPr algn="just" defTabSz="685800" eaLnBrk="0" fontAlgn="base" hangingPunct="0">
              <a:spcBef>
                <a:spcPct val="0"/>
              </a:spcBef>
              <a:spcAft>
                <a:spcPct val="0"/>
              </a:spcAft>
              <a:buFontTx/>
              <a:buChar char="•"/>
            </a:pPr>
            <a:r>
              <a:rPr lang="it-IT" altLang="ja-JP" sz="1400" dirty="0">
                <a:latin typeface="Arial" panose="020B0604020202020204" pitchFamily="34" charset="0"/>
                <a:ea typeface="MS Mincho" charset="-128"/>
                <a:cs typeface="Arial" panose="020B0604020202020204" pitchFamily="34" charset="0"/>
              </a:rPr>
              <a:t>Roman </a:t>
            </a:r>
            <a:r>
              <a:rPr lang="it-IT" altLang="ja-JP" sz="1400" dirty="0" err="1">
                <a:latin typeface="Arial" panose="020B0604020202020204" pitchFamily="34" charset="0"/>
                <a:ea typeface="MS Mincho" charset="-128"/>
                <a:cs typeface="Arial" panose="020B0604020202020204" pitchFamily="34" charset="0"/>
              </a:rPr>
              <a:t>Catholic</a:t>
            </a:r>
            <a:endParaRPr lang="it-IT" altLang="ja-JP" sz="1400" dirty="0">
              <a:latin typeface="Arial" panose="020B0604020202020204" pitchFamily="34" charset="0"/>
              <a:cs typeface="Arial" panose="020B0604020202020204" pitchFamily="34" charset="0"/>
            </a:endParaRPr>
          </a:p>
          <a:p>
            <a:pPr algn="just" defTabSz="685800" eaLnBrk="0" fontAlgn="base" hangingPunct="0">
              <a:spcBef>
                <a:spcPct val="0"/>
              </a:spcBef>
              <a:spcAft>
                <a:spcPct val="0"/>
              </a:spcAft>
              <a:buFontTx/>
              <a:buChar char="•"/>
            </a:pPr>
            <a:r>
              <a:rPr lang="it-IT" altLang="ja-JP" sz="1400" dirty="0" err="1">
                <a:latin typeface="Arial" panose="020B0604020202020204" pitchFamily="34" charset="0"/>
                <a:ea typeface="MS Mincho" charset="-128"/>
                <a:cs typeface="Arial" panose="020B0604020202020204" pitchFamily="34" charset="0"/>
              </a:rPr>
              <a:t>Greek</a:t>
            </a:r>
            <a:r>
              <a:rPr lang="it-IT" altLang="ja-JP" sz="1400" dirty="0">
                <a:latin typeface="Arial" panose="020B0604020202020204" pitchFamily="34" charset="0"/>
                <a:ea typeface="MS Mincho" charset="-128"/>
                <a:cs typeface="Arial" panose="020B0604020202020204" pitchFamily="34" charset="0"/>
              </a:rPr>
              <a:t> </a:t>
            </a:r>
            <a:r>
              <a:rPr lang="it-IT" altLang="ja-JP" sz="1400" dirty="0" err="1">
                <a:latin typeface="Arial" panose="020B0604020202020204" pitchFamily="34" charset="0"/>
                <a:ea typeface="MS Mincho" charset="-128"/>
                <a:cs typeface="Arial" panose="020B0604020202020204" pitchFamily="34" charset="0"/>
              </a:rPr>
              <a:t>Orthodox</a:t>
            </a:r>
            <a:endParaRPr lang="it-IT" altLang="ja-JP" sz="1400" dirty="0">
              <a:latin typeface="Arial" panose="020B0604020202020204" pitchFamily="34" charset="0"/>
              <a:cs typeface="Arial" panose="020B0604020202020204" pitchFamily="34" charset="0"/>
            </a:endParaRPr>
          </a:p>
          <a:p>
            <a:pPr algn="just" defTabSz="685800" eaLnBrk="0" fontAlgn="base" hangingPunct="0">
              <a:spcBef>
                <a:spcPct val="0"/>
              </a:spcBef>
              <a:spcAft>
                <a:spcPct val="0"/>
              </a:spcAft>
              <a:buFontTx/>
              <a:buChar char="•"/>
            </a:pPr>
            <a:r>
              <a:rPr lang="it-IT" altLang="ja-JP" sz="1400" dirty="0" err="1">
                <a:latin typeface="Arial" panose="020B0604020202020204" pitchFamily="34" charset="0"/>
                <a:ea typeface="MS Mincho" charset="-128"/>
                <a:cs typeface="Arial" panose="020B0604020202020204" pitchFamily="34" charset="0"/>
              </a:rPr>
              <a:t>Greek</a:t>
            </a:r>
            <a:r>
              <a:rPr lang="it-IT" altLang="ja-JP" sz="1400" dirty="0">
                <a:latin typeface="Arial" panose="020B0604020202020204" pitchFamily="34" charset="0"/>
                <a:ea typeface="MS Mincho" charset="-128"/>
                <a:cs typeface="Arial" panose="020B0604020202020204" pitchFamily="34" charset="0"/>
              </a:rPr>
              <a:t> </a:t>
            </a:r>
            <a:r>
              <a:rPr lang="it-IT" altLang="ja-JP" sz="1400" dirty="0" err="1">
                <a:latin typeface="Arial" panose="020B0604020202020204" pitchFamily="34" charset="0"/>
                <a:ea typeface="MS Mincho" charset="-128"/>
                <a:cs typeface="Arial" panose="020B0604020202020204" pitchFamily="34" charset="0"/>
              </a:rPr>
              <a:t>Catholic</a:t>
            </a:r>
            <a:endParaRPr lang="it-IT" altLang="ja-JP" sz="1400" dirty="0">
              <a:latin typeface="Arial" panose="020B0604020202020204" pitchFamily="34" charset="0"/>
              <a:cs typeface="Arial" panose="020B0604020202020204" pitchFamily="34" charset="0"/>
            </a:endParaRPr>
          </a:p>
          <a:p>
            <a:pPr algn="just" defTabSz="685800" eaLnBrk="0" fontAlgn="base" hangingPunct="0">
              <a:spcBef>
                <a:spcPct val="0"/>
              </a:spcBef>
              <a:spcAft>
                <a:spcPct val="0"/>
              </a:spcAft>
              <a:buFontTx/>
              <a:buChar char="•"/>
            </a:pPr>
            <a:r>
              <a:rPr lang="it-IT" altLang="ja-JP" sz="1400" dirty="0" err="1">
                <a:latin typeface="Arial" panose="020B0604020202020204" pitchFamily="34" charset="0"/>
                <a:ea typeface="MS Mincho" charset="-128"/>
                <a:cs typeface="Arial" panose="020B0604020202020204" pitchFamily="34" charset="0"/>
              </a:rPr>
              <a:t>Armenian</a:t>
            </a:r>
            <a:r>
              <a:rPr lang="it-IT" altLang="ja-JP" sz="1400" dirty="0">
                <a:latin typeface="Arial" panose="020B0604020202020204" pitchFamily="34" charset="0"/>
                <a:ea typeface="MS Mincho" charset="-128"/>
                <a:cs typeface="Arial" panose="020B0604020202020204" pitchFamily="34" charset="0"/>
              </a:rPr>
              <a:t> </a:t>
            </a:r>
            <a:r>
              <a:rPr lang="it-IT" altLang="ja-JP" sz="1400" dirty="0" err="1">
                <a:latin typeface="Arial" panose="020B0604020202020204" pitchFamily="34" charset="0"/>
                <a:ea typeface="MS Mincho" charset="-128"/>
                <a:cs typeface="Arial" panose="020B0604020202020204" pitchFamily="34" charset="0"/>
              </a:rPr>
              <a:t>Apostolic</a:t>
            </a:r>
            <a:endParaRPr lang="it-IT" altLang="ja-JP" sz="1400" dirty="0">
              <a:latin typeface="Arial" panose="020B0604020202020204" pitchFamily="34" charset="0"/>
              <a:cs typeface="Arial" panose="020B0604020202020204" pitchFamily="34" charset="0"/>
            </a:endParaRPr>
          </a:p>
          <a:p>
            <a:pPr algn="just" defTabSz="685800" eaLnBrk="0" fontAlgn="base" hangingPunct="0">
              <a:spcBef>
                <a:spcPct val="0"/>
              </a:spcBef>
              <a:spcAft>
                <a:spcPct val="0"/>
              </a:spcAft>
              <a:buFontTx/>
              <a:buChar char="•"/>
            </a:pPr>
            <a:r>
              <a:rPr lang="it-IT" altLang="ja-JP" sz="1400" dirty="0" err="1">
                <a:latin typeface="Arial" panose="020B0604020202020204" pitchFamily="34" charset="0"/>
                <a:ea typeface="MS Mincho" charset="-128"/>
                <a:cs typeface="Arial" panose="020B0604020202020204" pitchFamily="34" charset="0"/>
              </a:rPr>
              <a:t>Protestant</a:t>
            </a:r>
            <a:endParaRPr lang="it-IT" altLang="ja-JP" sz="1400" dirty="0">
              <a:latin typeface="Arial" panose="020B0604020202020204" pitchFamily="34" charset="0"/>
              <a:cs typeface="Arial" panose="020B0604020202020204" pitchFamily="34" charset="0"/>
            </a:endParaRPr>
          </a:p>
          <a:p>
            <a:pPr algn="just" defTabSz="685800" eaLnBrk="0" fontAlgn="base" hangingPunct="0">
              <a:spcBef>
                <a:spcPct val="0"/>
              </a:spcBef>
              <a:spcAft>
                <a:spcPct val="0"/>
              </a:spcAft>
              <a:buFontTx/>
              <a:buChar char="•"/>
            </a:pPr>
            <a:r>
              <a:rPr lang="it-IT" altLang="ja-JP" sz="1400" dirty="0" err="1">
                <a:latin typeface="Arial" panose="020B0604020202020204" pitchFamily="34" charset="0"/>
                <a:ea typeface="MS Mincho" charset="-128"/>
                <a:cs typeface="Arial" panose="020B0604020202020204" pitchFamily="34" charset="0"/>
              </a:rPr>
              <a:t>Assyrian</a:t>
            </a:r>
            <a:endParaRPr lang="it-IT" altLang="ja-JP" sz="1400" dirty="0">
              <a:latin typeface="Arial" panose="020B0604020202020204" pitchFamily="34" charset="0"/>
              <a:cs typeface="Arial" panose="020B0604020202020204" pitchFamily="34" charset="0"/>
            </a:endParaRPr>
          </a:p>
          <a:p>
            <a:pPr algn="just" defTabSz="685800" eaLnBrk="0" fontAlgn="base" hangingPunct="0">
              <a:spcBef>
                <a:spcPct val="0"/>
              </a:spcBef>
              <a:spcAft>
                <a:spcPct val="0"/>
              </a:spcAft>
              <a:buFontTx/>
              <a:buChar char="•"/>
            </a:pPr>
            <a:r>
              <a:rPr lang="it-IT" altLang="ja-JP" sz="1400" dirty="0" err="1">
                <a:latin typeface="Arial" panose="020B0604020202020204" pitchFamily="34" charset="0"/>
                <a:ea typeface="MS Mincho" charset="-128"/>
                <a:cs typeface="Arial" panose="020B0604020202020204" pitchFamily="34" charset="0"/>
              </a:rPr>
              <a:t>Syriac</a:t>
            </a:r>
            <a:r>
              <a:rPr lang="it-IT" altLang="ja-JP" sz="1400" dirty="0">
                <a:latin typeface="Arial" panose="020B0604020202020204" pitchFamily="34" charset="0"/>
                <a:ea typeface="MS Mincho" charset="-128"/>
                <a:cs typeface="Arial" panose="020B0604020202020204" pitchFamily="34" charset="0"/>
              </a:rPr>
              <a:t> </a:t>
            </a:r>
            <a:r>
              <a:rPr lang="it-IT" altLang="ja-JP" sz="1400" dirty="0" err="1">
                <a:latin typeface="Arial" panose="020B0604020202020204" pitchFamily="34" charset="0"/>
                <a:ea typeface="MS Mincho" charset="-128"/>
                <a:cs typeface="Arial" panose="020B0604020202020204" pitchFamily="34" charset="0"/>
              </a:rPr>
              <a:t>Orthodox</a:t>
            </a:r>
            <a:endParaRPr lang="it-IT" altLang="ja-JP" sz="1400" dirty="0">
              <a:latin typeface="Arial" panose="020B0604020202020204" pitchFamily="34" charset="0"/>
              <a:cs typeface="Arial" panose="020B0604020202020204" pitchFamily="34" charset="0"/>
            </a:endParaRPr>
          </a:p>
          <a:p>
            <a:endParaRPr lang="it-IT" dirty="0"/>
          </a:p>
        </p:txBody>
      </p:sp>
      <p:pic>
        <p:nvPicPr>
          <p:cNvPr id="7" name="Immagine 6"/>
          <p:cNvPicPr>
            <a:picLocks noChangeAspect="1"/>
          </p:cNvPicPr>
          <p:nvPr/>
        </p:nvPicPr>
        <p:blipFill>
          <a:blip r:embed="rId4"/>
          <a:stretch>
            <a:fillRect/>
          </a:stretch>
        </p:blipFill>
        <p:spPr>
          <a:xfrm>
            <a:off x="611560" y="2355749"/>
            <a:ext cx="8230313" cy="1146147"/>
          </a:xfrm>
          <a:prstGeom prst="rect">
            <a:avLst/>
          </a:prstGeom>
        </p:spPr>
      </p:pic>
      <p:sp>
        <p:nvSpPr>
          <p:cNvPr id="10" name="Rectangle 6"/>
          <p:cNvSpPr>
            <a:spLocks noChangeArrowheads="1"/>
          </p:cNvSpPr>
          <p:nvPr/>
        </p:nvSpPr>
        <p:spPr bwMode="auto">
          <a:xfrm>
            <a:off x="2568820" y="340050"/>
            <a:ext cx="4006357" cy="415498"/>
          </a:xfrm>
          <a:prstGeom prst="rect">
            <a:avLst/>
          </a:prstGeom>
          <a:solidFill>
            <a:srgbClr val="0072A4"/>
          </a:solidFill>
          <a:ln>
            <a:noFill/>
          </a:ln>
          <a:effectLst/>
        </p:spPr>
        <p:txBody>
          <a:bodyPr wrap="square" anchor="ctr">
            <a:spAutoFit/>
          </a:bodyPr>
          <a:lstStyle>
            <a:lvl1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a:r>
              <a:rPr lang="en-US" altLang="it-IT" sz="2100" dirty="0">
                <a:solidFill>
                  <a:srgbClr val="FBFBFB"/>
                </a:solidFill>
                <a:cs typeface="Times New Roman" panose="02020603050405020304" pitchFamily="18" charset="0"/>
              </a:rPr>
              <a:t>RELIGIOUS AFFILIATION</a:t>
            </a:r>
          </a:p>
        </p:txBody>
      </p:sp>
    </p:spTree>
    <p:extLst>
      <p:ext uri="{BB962C8B-B14F-4D97-AF65-F5344CB8AC3E}">
        <p14:creationId xmlns:p14="http://schemas.microsoft.com/office/powerpoint/2010/main" val="446064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egnaposto contenuto 2"/>
          <p:cNvSpPr>
            <a:spLocks noGrp="1"/>
          </p:cNvSpPr>
          <p:nvPr>
            <p:ph idx="1"/>
          </p:nvPr>
        </p:nvSpPr>
        <p:spPr>
          <a:xfrm>
            <a:off x="1619672" y="1196752"/>
            <a:ext cx="6552728" cy="4158071"/>
          </a:xfrm>
        </p:spPr>
        <p:txBody>
          <a:bodyPr>
            <a:normAutofit fontScale="92500"/>
          </a:bodyPr>
          <a:lstStyle/>
          <a:p>
            <a:pPr marL="34290" indent="0" algn="just">
              <a:lnSpc>
                <a:spcPct val="107000"/>
              </a:lnSpc>
              <a:spcAft>
                <a:spcPts val="600"/>
              </a:spcAft>
              <a:buNone/>
            </a:pPr>
            <a:r>
              <a:rPr lang="fr-FR" sz="1400" dirty="0">
                <a:latin typeface="Arial" panose="020B0604020202020204" pitchFamily="34" charset="0"/>
                <a:ea typeface="Calibri" panose="020F0502020204030204" pitchFamily="34" charset="0"/>
                <a:cs typeface="Arial" panose="020B0604020202020204" pitchFamily="34" charset="0"/>
              </a:rPr>
              <a:t>On </a:t>
            </a:r>
            <a:r>
              <a:rPr lang="fr-FR" sz="1400" dirty="0" err="1">
                <a:latin typeface="Arial" panose="020B0604020202020204" pitchFamily="34" charset="0"/>
                <a:ea typeface="Calibri" panose="020F0502020204030204" pitchFamily="34" charset="0"/>
                <a:cs typeface="Arial" panose="020B0604020202020204" pitchFamily="34" charset="0"/>
              </a:rPr>
              <a:t>arrival</a:t>
            </a:r>
            <a:r>
              <a:rPr lang="fr-FR" sz="1400" dirty="0">
                <a:latin typeface="Arial" panose="020B0604020202020204" pitchFamily="34" charset="0"/>
                <a:ea typeface="Calibri" panose="020F0502020204030204" pitchFamily="34" charset="0"/>
                <a:cs typeface="Arial" panose="020B0604020202020204" pitchFamily="34" charset="0"/>
              </a:rPr>
              <a:t> in </a:t>
            </a:r>
            <a:r>
              <a:rPr lang="fr-FR" sz="1400" dirty="0" err="1">
                <a:latin typeface="Arial" panose="020B0604020202020204" pitchFamily="34" charset="0"/>
                <a:ea typeface="Calibri" panose="020F0502020204030204" pitchFamily="34" charset="0"/>
                <a:cs typeface="Arial" panose="020B0604020202020204" pitchFamily="34" charset="0"/>
              </a:rPr>
              <a:t>Italy</a:t>
            </a:r>
            <a:r>
              <a:rPr lang="fr-FR" sz="1400" dirty="0">
                <a:latin typeface="Arial" panose="020B0604020202020204" pitchFamily="34" charset="0"/>
                <a:ea typeface="Calibri" panose="020F0502020204030204" pitchFamily="34" charset="0"/>
                <a:cs typeface="Arial" panose="020B0604020202020204" pitchFamily="34" charset="0"/>
              </a:rPr>
              <a:t>, participants are </a:t>
            </a:r>
            <a:r>
              <a:rPr lang="fr-FR" sz="1400" dirty="0" err="1">
                <a:latin typeface="Arial" panose="020B0604020202020204" pitchFamily="34" charset="0"/>
                <a:ea typeface="Calibri" panose="020F0502020204030204" pitchFamily="34" charset="0"/>
                <a:cs typeface="Arial" panose="020B0604020202020204" pitchFamily="34" charset="0"/>
              </a:rPr>
              <a:t>supported</a:t>
            </a:r>
            <a:r>
              <a:rPr lang="fr-FR" sz="1400" dirty="0">
                <a:latin typeface="Arial" panose="020B0604020202020204" pitchFamily="34" charset="0"/>
                <a:ea typeface="Calibri" panose="020F0502020204030204" pitchFamily="34" charset="0"/>
                <a:cs typeface="Arial" panose="020B0604020202020204" pitchFamily="34" charset="0"/>
              </a:rPr>
              <a:t> on the </a:t>
            </a:r>
            <a:r>
              <a:rPr lang="fr-FR" sz="1400" dirty="0" err="1">
                <a:latin typeface="Arial" panose="020B0604020202020204" pitchFamily="34" charset="0"/>
                <a:ea typeface="Calibri" panose="020F0502020204030204" pitchFamily="34" charset="0"/>
                <a:cs typeface="Arial" panose="020B0604020202020204" pitchFamily="34" charset="0"/>
              </a:rPr>
              <a:t>path</a:t>
            </a:r>
            <a:r>
              <a:rPr lang="fr-FR" sz="1400" dirty="0">
                <a:latin typeface="Arial" panose="020B0604020202020204" pitchFamily="34" charset="0"/>
                <a:ea typeface="Calibri" panose="020F0502020204030204" pitchFamily="34" charset="0"/>
                <a:cs typeface="Arial" panose="020B0604020202020204" pitchFamily="34" charset="0"/>
              </a:rPr>
              <a:t> to </a:t>
            </a:r>
            <a:r>
              <a:rPr lang="fr-FR" sz="1400" dirty="0" err="1">
                <a:latin typeface="Arial" panose="020B0604020202020204" pitchFamily="34" charset="0"/>
                <a:ea typeface="Calibri" panose="020F0502020204030204" pitchFamily="34" charset="0"/>
                <a:cs typeface="Arial" panose="020B0604020202020204" pitchFamily="34" charset="0"/>
              </a:rPr>
              <a:t>integration</a:t>
            </a:r>
            <a:r>
              <a:rPr lang="fr-FR" sz="1400" dirty="0">
                <a:latin typeface="Arial" panose="020B0604020202020204" pitchFamily="34" charset="0"/>
                <a:ea typeface="Calibri" panose="020F0502020204030204" pitchFamily="34" charset="0"/>
                <a:cs typeface="Arial" panose="020B0604020202020204" pitchFamily="34" charset="0"/>
              </a:rPr>
              <a:t> as </a:t>
            </a:r>
            <a:r>
              <a:rPr lang="fr-FR" sz="1400" dirty="0" err="1">
                <a:latin typeface="Arial" panose="020B0604020202020204" pitchFamily="34" charset="0"/>
                <a:ea typeface="Calibri" panose="020F0502020204030204" pitchFamily="34" charset="0"/>
                <a:cs typeface="Arial" panose="020B0604020202020204" pitchFamily="34" charset="0"/>
              </a:rPr>
              <a:t>follows</a:t>
            </a:r>
            <a:r>
              <a:rPr lang="fr-FR" sz="1400" dirty="0">
                <a:latin typeface="Arial" panose="020B0604020202020204" pitchFamily="34" charset="0"/>
                <a:ea typeface="Calibri" panose="020F0502020204030204" pitchFamily="34" charset="0"/>
                <a:cs typeface="Arial" panose="020B0604020202020204" pitchFamily="34" charset="0"/>
              </a:rPr>
              <a:t>:</a:t>
            </a:r>
          </a:p>
          <a:p>
            <a:pPr marL="257175" indent="-257175">
              <a:lnSpc>
                <a:spcPct val="107000"/>
              </a:lnSpc>
              <a:spcAft>
                <a:spcPts val="600"/>
              </a:spcAft>
              <a:buFont typeface="Wingdings" panose="05000000000000000000" pitchFamily="2" charset="2"/>
              <a:buChar char=""/>
              <a:tabLst>
                <a:tab pos="342900" algn="l"/>
              </a:tabLst>
            </a:pPr>
            <a:r>
              <a:rPr lang="it-IT" sz="1400" dirty="0" err="1">
                <a:latin typeface="Arial" panose="020B0604020202020204" pitchFamily="34" charset="0"/>
                <a:ea typeface="Calibri" panose="020F0502020204030204" pitchFamily="34" charset="0"/>
                <a:cs typeface="Arial" panose="020B0604020202020204" pitchFamily="34" charset="0"/>
              </a:rPr>
              <a:t>Physical</a:t>
            </a:r>
            <a:r>
              <a:rPr lang="it-IT" sz="1400" dirty="0">
                <a:latin typeface="Arial" panose="020B0604020202020204" pitchFamily="34" charset="0"/>
                <a:ea typeface="Calibri" panose="020F0502020204030204" pitchFamily="34" charset="0"/>
                <a:cs typeface="Arial" panose="020B0604020202020204" pitchFamily="34" charset="0"/>
              </a:rPr>
              <a:t> </a:t>
            </a:r>
            <a:r>
              <a:rPr lang="it-IT" sz="1400" dirty="0" err="1">
                <a:latin typeface="Arial" panose="020B0604020202020204" pitchFamily="34" charset="0"/>
                <a:ea typeface="Calibri" panose="020F0502020204030204" pitchFamily="34" charset="0"/>
                <a:cs typeface="Arial" panose="020B0604020202020204" pitchFamily="34" charset="0"/>
              </a:rPr>
              <a:t>accommodation</a:t>
            </a:r>
            <a:r>
              <a:rPr lang="it-IT" sz="1400" dirty="0">
                <a:latin typeface="Arial" panose="020B0604020202020204" pitchFamily="34" charset="0"/>
                <a:ea typeface="Calibri" panose="020F0502020204030204" pitchFamily="34" charset="0"/>
                <a:cs typeface="Arial" panose="020B0604020202020204" pitchFamily="34" charset="0"/>
              </a:rPr>
              <a:t> </a:t>
            </a:r>
            <a:r>
              <a:rPr lang="it-IT" sz="1400" dirty="0" err="1">
                <a:latin typeface="Arial" panose="020B0604020202020204" pitchFamily="34" charset="0"/>
                <a:ea typeface="Calibri" panose="020F0502020204030204" pitchFamily="34" charset="0"/>
                <a:cs typeface="Arial" panose="020B0604020202020204" pitchFamily="34" charset="0"/>
              </a:rPr>
              <a:t>within</a:t>
            </a:r>
            <a:r>
              <a:rPr lang="it-IT" sz="1400" dirty="0">
                <a:latin typeface="Arial" panose="020B0604020202020204" pitchFamily="34" charset="0"/>
                <a:ea typeface="Calibri" panose="020F0502020204030204" pitchFamily="34" charset="0"/>
                <a:cs typeface="Arial" panose="020B0604020202020204" pitchFamily="34" charset="0"/>
              </a:rPr>
              <a:t> </a:t>
            </a:r>
            <a:r>
              <a:rPr lang="it-IT" sz="1400" dirty="0" err="1">
                <a:latin typeface="Arial" panose="020B0604020202020204" pitchFamily="34" charset="0"/>
                <a:ea typeface="Calibri" panose="020F0502020204030204" pitchFamily="34" charset="0"/>
                <a:cs typeface="Arial" panose="020B0604020202020204" pitchFamily="34" charset="0"/>
              </a:rPr>
              <a:t>flats</a:t>
            </a:r>
            <a:r>
              <a:rPr lang="it-IT" sz="1400" dirty="0">
                <a:latin typeface="Arial" panose="020B0604020202020204" pitchFamily="34" charset="0"/>
                <a:ea typeface="Calibri" panose="020F0502020204030204" pitchFamily="34" charset="0"/>
                <a:cs typeface="Arial" panose="020B0604020202020204" pitchFamily="34" charset="0"/>
              </a:rPr>
              <a:t> and small </a:t>
            </a:r>
            <a:r>
              <a:rPr lang="it-IT" sz="1400" dirty="0" err="1">
                <a:latin typeface="Arial" panose="020B0604020202020204" pitchFamily="34" charset="0"/>
                <a:ea typeface="Calibri" panose="020F0502020204030204" pitchFamily="34" charset="0"/>
                <a:cs typeface="Arial" panose="020B0604020202020204" pitchFamily="34" charset="0"/>
              </a:rPr>
              <a:t>accommodation</a:t>
            </a:r>
            <a:r>
              <a:rPr lang="it-IT" sz="1400" dirty="0">
                <a:latin typeface="Arial" panose="020B0604020202020204" pitchFamily="34" charset="0"/>
                <a:ea typeface="Calibri" panose="020F0502020204030204" pitchFamily="34" charset="0"/>
                <a:cs typeface="Arial" panose="020B0604020202020204" pitchFamily="34" charset="0"/>
              </a:rPr>
              <a:t> centres;</a:t>
            </a:r>
            <a:endParaRPr lang="fr-FR" sz="1400" dirty="0">
              <a:latin typeface="Arial" panose="020B0604020202020204" pitchFamily="34" charset="0"/>
              <a:ea typeface="Calibri" panose="020F0502020204030204" pitchFamily="34" charset="0"/>
              <a:cs typeface="Arial" panose="020B0604020202020204" pitchFamily="34" charset="0"/>
            </a:endParaRPr>
          </a:p>
          <a:p>
            <a:pPr marL="257175" indent="-257175">
              <a:lnSpc>
                <a:spcPct val="107000"/>
              </a:lnSpc>
              <a:spcAft>
                <a:spcPts val="600"/>
              </a:spcAft>
              <a:buFont typeface="Wingdings" panose="05000000000000000000" pitchFamily="2" charset="2"/>
              <a:buChar char=""/>
              <a:tabLst>
                <a:tab pos="342900" algn="l"/>
              </a:tabLst>
            </a:pPr>
            <a:r>
              <a:rPr lang="it-IT" sz="1400" dirty="0">
                <a:latin typeface="Arial" panose="020B0604020202020204" pitchFamily="34" charset="0"/>
                <a:ea typeface="Calibri" panose="020F0502020204030204" pitchFamily="34" charset="0"/>
                <a:cs typeface="Arial" panose="020B0604020202020204" pitchFamily="34" charset="0"/>
              </a:rPr>
              <a:t>Social cross-cultural </a:t>
            </a:r>
            <a:r>
              <a:rPr lang="it-IT" sz="1400" dirty="0" err="1">
                <a:latin typeface="Arial" panose="020B0604020202020204" pitchFamily="34" charset="0"/>
                <a:ea typeface="Calibri" panose="020F0502020204030204" pitchFamily="34" charset="0"/>
                <a:cs typeface="Arial" panose="020B0604020202020204" pitchFamily="34" charset="0"/>
              </a:rPr>
              <a:t>mediation</a:t>
            </a:r>
            <a:r>
              <a:rPr lang="it-IT" sz="1400" dirty="0">
                <a:latin typeface="Arial" panose="020B0604020202020204" pitchFamily="34" charset="0"/>
                <a:ea typeface="Calibri" panose="020F0502020204030204" pitchFamily="34" charset="0"/>
                <a:cs typeface="Arial" panose="020B0604020202020204" pitchFamily="34" charset="0"/>
              </a:rPr>
              <a:t>;</a:t>
            </a:r>
            <a:endParaRPr lang="fr-FR" sz="1400" dirty="0">
              <a:latin typeface="Arial" panose="020B0604020202020204" pitchFamily="34" charset="0"/>
              <a:ea typeface="Calibri" panose="020F0502020204030204" pitchFamily="34" charset="0"/>
              <a:cs typeface="Arial" panose="020B0604020202020204" pitchFamily="34" charset="0"/>
            </a:endParaRPr>
          </a:p>
          <a:p>
            <a:pPr marL="257175" indent="-257175">
              <a:lnSpc>
                <a:spcPct val="107000"/>
              </a:lnSpc>
              <a:spcAft>
                <a:spcPts val="600"/>
              </a:spcAft>
              <a:buFont typeface="Wingdings" panose="05000000000000000000" pitchFamily="2" charset="2"/>
              <a:buChar char=""/>
              <a:tabLst>
                <a:tab pos="342900" algn="l"/>
              </a:tabLst>
            </a:pPr>
            <a:r>
              <a:rPr lang="fr-FR" sz="1400" dirty="0">
                <a:latin typeface="Arial" panose="020B0604020202020204" pitchFamily="34" charset="0"/>
                <a:ea typeface="Calibri" panose="020F0502020204030204" pitchFamily="34" charset="0"/>
                <a:cs typeface="Arial" panose="020B0604020202020204" pitchFamily="34" charset="0"/>
              </a:rPr>
              <a:t>Healthcare and </a:t>
            </a:r>
            <a:r>
              <a:rPr lang="fr-FR" sz="1400" dirty="0" err="1">
                <a:latin typeface="Arial" panose="020B0604020202020204" pitchFamily="34" charset="0"/>
                <a:ea typeface="Calibri" panose="020F0502020204030204" pitchFamily="34" charset="0"/>
                <a:cs typeface="Arial" panose="020B0604020202020204" pitchFamily="34" charset="0"/>
              </a:rPr>
              <a:t>psychological</a:t>
            </a:r>
            <a:r>
              <a:rPr lang="fr-FR" sz="1400" dirty="0">
                <a:latin typeface="Arial" panose="020B0604020202020204" pitchFamily="34" charset="0"/>
                <a:ea typeface="Calibri" panose="020F0502020204030204" pitchFamily="34" charset="0"/>
                <a:cs typeface="Arial" panose="020B0604020202020204" pitchFamily="34" charset="0"/>
              </a:rPr>
              <a:t> support;</a:t>
            </a:r>
          </a:p>
          <a:p>
            <a:pPr marL="257175" indent="-257175">
              <a:lnSpc>
                <a:spcPct val="107000"/>
              </a:lnSpc>
              <a:spcAft>
                <a:spcPts val="600"/>
              </a:spcAft>
              <a:buFont typeface="Wingdings" panose="05000000000000000000" pitchFamily="2" charset="2"/>
              <a:buChar char=""/>
              <a:tabLst>
                <a:tab pos="342900" algn="l"/>
              </a:tabLst>
            </a:pPr>
            <a:r>
              <a:rPr lang="it-IT" sz="1400" dirty="0" err="1">
                <a:latin typeface="Arial" panose="020B0604020202020204" pitchFamily="34" charset="0"/>
                <a:ea typeface="Calibri" panose="020F0502020204030204" pitchFamily="34" charset="0"/>
                <a:cs typeface="Arial" panose="020B0604020202020204" pitchFamily="34" charset="0"/>
              </a:rPr>
              <a:t>Literacy</a:t>
            </a:r>
            <a:r>
              <a:rPr lang="it-IT" sz="1400" dirty="0">
                <a:latin typeface="Arial" panose="020B0604020202020204" pitchFamily="34" charset="0"/>
                <a:ea typeface="Calibri" panose="020F0502020204030204" pitchFamily="34" charset="0"/>
                <a:cs typeface="Arial" panose="020B0604020202020204" pitchFamily="34" charset="0"/>
              </a:rPr>
              <a:t> and </a:t>
            </a:r>
            <a:r>
              <a:rPr lang="it-IT" sz="1400" dirty="0" err="1">
                <a:latin typeface="Arial" panose="020B0604020202020204" pitchFamily="34" charset="0"/>
                <a:ea typeface="Calibri" panose="020F0502020204030204" pitchFamily="34" charset="0"/>
                <a:cs typeface="Arial" panose="020B0604020202020204" pitchFamily="34" charset="0"/>
              </a:rPr>
              <a:t>Italian</a:t>
            </a:r>
            <a:r>
              <a:rPr lang="it-IT" sz="1400" dirty="0">
                <a:latin typeface="Arial" panose="020B0604020202020204" pitchFamily="34" charset="0"/>
                <a:ea typeface="Calibri" panose="020F0502020204030204" pitchFamily="34" charset="0"/>
                <a:cs typeface="Arial" panose="020B0604020202020204" pitchFamily="34" charset="0"/>
              </a:rPr>
              <a:t> </a:t>
            </a:r>
            <a:r>
              <a:rPr lang="it-IT" sz="1400" dirty="0" err="1">
                <a:latin typeface="Arial" panose="020B0604020202020204" pitchFamily="34" charset="0"/>
                <a:ea typeface="Calibri" panose="020F0502020204030204" pitchFamily="34" charset="0"/>
                <a:cs typeface="Arial" panose="020B0604020202020204" pitchFamily="34" charset="0"/>
              </a:rPr>
              <a:t>language</a:t>
            </a:r>
            <a:r>
              <a:rPr lang="it-IT" sz="1400" dirty="0">
                <a:latin typeface="Arial" panose="020B0604020202020204" pitchFamily="34" charset="0"/>
                <a:ea typeface="Calibri" panose="020F0502020204030204" pitchFamily="34" charset="0"/>
                <a:cs typeface="Arial" panose="020B0604020202020204" pitchFamily="34" charset="0"/>
              </a:rPr>
              <a:t> </a:t>
            </a:r>
            <a:r>
              <a:rPr lang="it-IT" sz="1400" dirty="0" err="1">
                <a:latin typeface="Arial" panose="020B0604020202020204" pitchFamily="34" charset="0"/>
                <a:ea typeface="Calibri" panose="020F0502020204030204" pitchFamily="34" charset="0"/>
                <a:cs typeface="Arial" panose="020B0604020202020204" pitchFamily="34" charset="0"/>
              </a:rPr>
              <a:t>courses</a:t>
            </a:r>
            <a:r>
              <a:rPr lang="it-IT" sz="1400" dirty="0">
                <a:latin typeface="Arial" panose="020B0604020202020204" pitchFamily="34" charset="0"/>
                <a:ea typeface="Calibri" panose="020F0502020204030204" pitchFamily="34" charset="0"/>
                <a:cs typeface="Arial" panose="020B0604020202020204" pitchFamily="34" charset="0"/>
              </a:rPr>
              <a:t> for </a:t>
            </a:r>
            <a:r>
              <a:rPr lang="it-IT" sz="1400" dirty="0" err="1">
                <a:latin typeface="Arial" panose="020B0604020202020204" pitchFamily="34" charset="0"/>
                <a:ea typeface="Calibri" panose="020F0502020204030204" pitchFamily="34" charset="0"/>
                <a:cs typeface="Arial" panose="020B0604020202020204" pitchFamily="34" charset="0"/>
              </a:rPr>
              <a:t>adults</a:t>
            </a:r>
            <a:endParaRPr lang="fr-FR" sz="1400" dirty="0">
              <a:latin typeface="Arial" panose="020B0604020202020204" pitchFamily="34" charset="0"/>
              <a:ea typeface="Calibri" panose="020F0502020204030204" pitchFamily="34" charset="0"/>
              <a:cs typeface="Arial" panose="020B0604020202020204" pitchFamily="34" charset="0"/>
            </a:endParaRPr>
          </a:p>
          <a:p>
            <a:pPr marL="135000" lvl="0" indent="-257175">
              <a:lnSpc>
                <a:spcPct val="107000"/>
              </a:lnSpc>
              <a:spcBef>
                <a:spcPts val="450"/>
              </a:spcBef>
              <a:spcAft>
                <a:spcPts val="450"/>
              </a:spcAft>
              <a:buFont typeface="Wingdings" panose="05000000000000000000" pitchFamily="2" charset="2"/>
              <a:buChar char=""/>
              <a:tabLst>
                <a:tab pos="342900" algn="l"/>
              </a:tabLst>
            </a:pPr>
            <a:r>
              <a:rPr lang="it-IT" sz="1400" dirty="0">
                <a:latin typeface="Arial" panose="020B0604020202020204" pitchFamily="34" charset="0"/>
                <a:ea typeface="Calibri" panose="020F0502020204030204" pitchFamily="34" charset="0"/>
                <a:cs typeface="Arial" panose="020B0604020202020204" pitchFamily="34" charset="0"/>
              </a:rPr>
              <a:t>School </a:t>
            </a:r>
            <a:r>
              <a:rPr lang="it-IT" sz="1400" dirty="0" err="1">
                <a:latin typeface="Arial" panose="020B0604020202020204" pitchFamily="34" charset="0"/>
                <a:ea typeface="Calibri" panose="020F0502020204030204" pitchFamily="34" charset="0"/>
                <a:cs typeface="Arial" panose="020B0604020202020204" pitchFamily="34" charset="0"/>
              </a:rPr>
              <a:t>placement</a:t>
            </a:r>
            <a:r>
              <a:rPr lang="it-IT" sz="1400" dirty="0">
                <a:latin typeface="Arial" panose="020B0604020202020204" pitchFamily="34" charset="0"/>
                <a:ea typeface="Calibri" panose="020F0502020204030204" pitchFamily="34" charset="0"/>
                <a:cs typeface="Arial" panose="020B0604020202020204" pitchFamily="34" charset="0"/>
              </a:rPr>
              <a:t> for </a:t>
            </a:r>
            <a:r>
              <a:rPr lang="it-IT" sz="1400" dirty="0" err="1">
                <a:latin typeface="Arial" panose="020B0604020202020204" pitchFamily="34" charset="0"/>
                <a:ea typeface="Calibri" panose="020F0502020204030204" pitchFamily="34" charset="0"/>
                <a:cs typeface="Arial" panose="020B0604020202020204" pitchFamily="34" charset="0"/>
              </a:rPr>
              <a:t>minors</a:t>
            </a:r>
            <a:endParaRPr lang="fr-FR" sz="1400" dirty="0">
              <a:latin typeface="Arial" panose="020B0604020202020204" pitchFamily="34" charset="0"/>
              <a:ea typeface="Calibri" panose="020F0502020204030204" pitchFamily="34" charset="0"/>
              <a:cs typeface="Arial" panose="020B0604020202020204" pitchFamily="34" charset="0"/>
            </a:endParaRPr>
          </a:p>
          <a:p>
            <a:pPr marL="135000" lvl="0" indent="-257175">
              <a:lnSpc>
                <a:spcPct val="107000"/>
              </a:lnSpc>
              <a:spcBef>
                <a:spcPts val="450"/>
              </a:spcBef>
              <a:spcAft>
                <a:spcPts val="450"/>
              </a:spcAft>
              <a:buFont typeface="Wingdings" panose="05000000000000000000" pitchFamily="2" charset="2"/>
              <a:buChar char=""/>
              <a:tabLst>
                <a:tab pos="342900" algn="l"/>
              </a:tabLst>
            </a:pPr>
            <a:r>
              <a:rPr lang="it-IT" sz="1400" dirty="0">
                <a:latin typeface="Arial" panose="020B0604020202020204" pitchFamily="34" charset="0"/>
                <a:ea typeface="Calibri" panose="020F0502020204030204" pitchFamily="34" charset="0"/>
                <a:cs typeface="Arial" panose="020B0604020202020204" pitchFamily="34" charset="0"/>
              </a:rPr>
              <a:t>Legal information and </a:t>
            </a:r>
            <a:r>
              <a:rPr lang="it-IT" sz="1400" dirty="0" err="1">
                <a:latin typeface="Arial" panose="020B0604020202020204" pitchFamily="34" charset="0"/>
                <a:ea typeface="Calibri" panose="020F0502020204030204" pitchFamily="34" charset="0"/>
                <a:cs typeface="Arial" panose="020B0604020202020204" pitchFamily="34" charset="0"/>
              </a:rPr>
              <a:t>support</a:t>
            </a:r>
            <a:endParaRPr lang="fr-FR" sz="1400" dirty="0">
              <a:latin typeface="Arial" panose="020B0604020202020204" pitchFamily="34" charset="0"/>
              <a:ea typeface="Calibri" panose="020F0502020204030204" pitchFamily="34" charset="0"/>
              <a:cs typeface="Arial" panose="020B0604020202020204" pitchFamily="34" charset="0"/>
            </a:endParaRPr>
          </a:p>
          <a:p>
            <a:pPr marL="135000" lvl="0" indent="-257175">
              <a:lnSpc>
                <a:spcPct val="107000"/>
              </a:lnSpc>
              <a:spcBef>
                <a:spcPts val="450"/>
              </a:spcBef>
              <a:spcAft>
                <a:spcPts val="450"/>
              </a:spcAft>
              <a:buFont typeface="Wingdings" panose="05000000000000000000" pitchFamily="2" charset="2"/>
              <a:buChar char=""/>
              <a:tabLst>
                <a:tab pos="342900" algn="l"/>
              </a:tabLst>
            </a:pPr>
            <a:r>
              <a:rPr lang="fr-FR" sz="1400" dirty="0">
                <a:latin typeface="Arial" panose="020B0604020202020204" pitchFamily="34" charset="0"/>
                <a:ea typeface="Calibri" panose="020F0502020204030204" pitchFamily="34" charset="0"/>
                <a:cs typeface="Arial" panose="020B0604020202020204" pitchFamily="34" charset="0"/>
              </a:rPr>
              <a:t>Needs’ </a:t>
            </a:r>
            <a:r>
              <a:rPr lang="fr-FR" sz="1400" dirty="0" err="1">
                <a:latin typeface="Arial" panose="020B0604020202020204" pitchFamily="34" charset="0"/>
                <a:ea typeface="Calibri" panose="020F0502020204030204" pitchFamily="34" charset="0"/>
                <a:cs typeface="Arial" panose="020B0604020202020204" pitchFamily="34" charset="0"/>
              </a:rPr>
              <a:t>assesment</a:t>
            </a:r>
            <a:endParaRPr lang="fr-FR" sz="1400" dirty="0">
              <a:latin typeface="Arial" panose="020B0604020202020204" pitchFamily="34" charset="0"/>
              <a:ea typeface="Calibri" panose="020F0502020204030204" pitchFamily="34" charset="0"/>
              <a:cs typeface="Arial" panose="020B0604020202020204" pitchFamily="34" charset="0"/>
            </a:endParaRPr>
          </a:p>
          <a:p>
            <a:pPr marL="135000" lvl="0" indent="-257175">
              <a:lnSpc>
                <a:spcPct val="107000"/>
              </a:lnSpc>
              <a:spcBef>
                <a:spcPts val="450"/>
              </a:spcBef>
              <a:spcAft>
                <a:spcPts val="450"/>
              </a:spcAft>
              <a:buFont typeface="Wingdings" panose="05000000000000000000" pitchFamily="2" charset="2"/>
              <a:buChar char=""/>
              <a:tabLst>
                <a:tab pos="342900" algn="l"/>
              </a:tabLst>
            </a:pPr>
            <a:r>
              <a:rPr lang="it-IT" sz="1400" dirty="0">
                <a:latin typeface="Arial" panose="020B0604020202020204" pitchFamily="34" charset="0"/>
                <a:ea typeface="Calibri" panose="020F0502020204030204" pitchFamily="34" charset="0"/>
                <a:cs typeface="Arial" panose="020B0604020202020204" pitchFamily="34" charset="0"/>
              </a:rPr>
              <a:t>Public Service orientation</a:t>
            </a:r>
          </a:p>
          <a:p>
            <a:pPr marL="214313" lvl="0" indent="-214313">
              <a:lnSpc>
                <a:spcPct val="107000"/>
              </a:lnSpc>
              <a:spcBef>
                <a:spcPts val="450"/>
              </a:spcBef>
              <a:spcAft>
                <a:spcPts val="450"/>
              </a:spcAft>
              <a:buFont typeface="Wingdings" panose="05000000000000000000" pitchFamily="2" charset="2"/>
              <a:buChar char="ü"/>
              <a:tabLst>
                <a:tab pos="342900" algn="l"/>
              </a:tabLst>
            </a:pPr>
            <a:r>
              <a:rPr lang="it-IT" sz="1400" dirty="0">
                <a:latin typeface="Arial" panose="020B0604020202020204" pitchFamily="34" charset="0"/>
                <a:ea typeface="Calibri" panose="020F0502020204030204" pitchFamily="34" charset="0"/>
                <a:cs typeface="Arial" panose="020B0604020202020204" pitchFamily="34" charset="0"/>
              </a:rPr>
              <a:t>Job orientation </a:t>
            </a:r>
            <a:endParaRPr lang="fr-FR" sz="1400" dirty="0">
              <a:latin typeface="Arial" panose="020B0604020202020204" pitchFamily="34" charset="0"/>
              <a:ea typeface="Calibri" panose="020F0502020204030204" pitchFamily="34" charset="0"/>
              <a:cs typeface="Arial" panose="020B0604020202020204" pitchFamily="34" charset="0"/>
            </a:endParaRPr>
          </a:p>
          <a:p>
            <a:pPr marL="214313" lvl="0" indent="-214313">
              <a:lnSpc>
                <a:spcPct val="107000"/>
              </a:lnSpc>
              <a:spcBef>
                <a:spcPts val="450"/>
              </a:spcBef>
              <a:spcAft>
                <a:spcPts val="450"/>
              </a:spcAft>
              <a:buFont typeface="Wingdings" panose="05000000000000000000" pitchFamily="2" charset="2"/>
              <a:buChar char="ü"/>
              <a:tabLst>
                <a:tab pos="342900" algn="l"/>
              </a:tabLst>
            </a:pPr>
            <a:r>
              <a:rPr lang="it-IT" sz="1400" dirty="0">
                <a:latin typeface="Arial" panose="020B0604020202020204" pitchFamily="34" charset="0"/>
                <a:ea typeface="Calibri" panose="020F0502020204030204" pitchFamily="34" charset="0"/>
                <a:cs typeface="Arial" panose="020B0604020202020204" pitchFamily="34" charset="0"/>
              </a:rPr>
              <a:t>Academic and </a:t>
            </a:r>
            <a:r>
              <a:rPr lang="it-IT" sz="1400" dirty="0" err="1">
                <a:latin typeface="Arial" panose="020B0604020202020204" pitchFamily="34" charset="0"/>
                <a:ea typeface="Calibri" panose="020F0502020204030204" pitchFamily="34" charset="0"/>
                <a:cs typeface="Arial" panose="020B0604020202020204" pitchFamily="34" charset="0"/>
              </a:rPr>
              <a:t>Vocational</a:t>
            </a:r>
            <a:r>
              <a:rPr lang="it-IT" sz="1400" dirty="0">
                <a:latin typeface="Arial" panose="020B0604020202020204" pitchFamily="34" charset="0"/>
                <a:ea typeface="Calibri" panose="020F0502020204030204" pitchFamily="34" charset="0"/>
                <a:cs typeface="Arial" panose="020B0604020202020204" pitchFamily="34" charset="0"/>
              </a:rPr>
              <a:t> training opportunities</a:t>
            </a:r>
            <a:endParaRPr lang="fr-FR" sz="1400" dirty="0">
              <a:latin typeface="Arial" panose="020B0604020202020204" pitchFamily="34" charset="0"/>
              <a:ea typeface="Calibri" panose="020F0502020204030204" pitchFamily="34" charset="0"/>
              <a:cs typeface="Arial" panose="020B0604020202020204" pitchFamily="34" charset="0"/>
            </a:endParaRPr>
          </a:p>
          <a:p>
            <a:pPr marL="214313" lvl="0" indent="-214313">
              <a:lnSpc>
                <a:spcPct val="107000"/>
              </a:lnSpc>
              <a:spcBef>
                <a:spcPts val="0"/>
              </a:spcBef>
              <a:spcAft>
                <a:spcPts val="600"/>
              </a:spcAft>
              <a:buFont typeface="Wingdings" panose="05000000000000000000" pitchFamily="2" charset="2"/>
              <a:buChar char="ü"/>
            </a:pPr>
            <a:r>
              <a:rPr lang="it-IT" sz="1400" dirty="0" err="1">
                <a:latin typeface="Arial" panose="020B0604020202020204" pitchFamily="34" charset="0"/>
                <a:ea typeface="Calibri" panose="020F0502020204030204" pitchFamily="34" charset="0"/>
                <a:cs typeface="Arial" panose="020B0604020202020204" pitchFamily="34" charset="0"/>
              </a:rPr>
              <a:t>Apprenticeship</a:t>
            </a:r>
            <a:r>
              <a:rPr lang="it-IT" sz="1400" dirty="0">
                <a:latin typeface="Arial" panose="020B0604020202020204" pitchFamily="34" charset="0"/>
                <a:ea typeface="Calibri" panose="020F0502020204030204" pitchFamily="34" charset="0"/>
                <a:cs typeface="Arial" panose="020B0604020202020204" pitchFamily="34" charset="0"/>
              </a:rPr>
              <a:t> opportunities</a:t>
            </a:r>
          </a:p>
          <a:p>
            <a:endParaRPr lang="it-IT" dirty="0"/>
          </a:p>
        </p:txBody>
      </p:sp>
      <p:pic>
        <p:nvPicPr>
          <p:cNvPr id="4" name="Immagine 3"/>
          <p:cNvPicPr>
            <a:picLocks noChangeAspect="1"/>
          </p:cNvPicPr>
          <p:nvPr/>
        </p:nvPicPr>
        <p:blipFill rotWithShape="1">
          <a:blip r:embed="rId3" cstate="print">
            <a:extLst>
              <a:ext uri="{28A0092B-C50C-407E-A947-70E740481C1C}">
                <a14:useLocalDpi xmlns:a14="http://schemas.microsoft.com/office/drawing/2010/main" val="0"/>
              </a:ext>
            </a:extLst>
          </a:blip>
          <a:srcRect l="9921" t="5664" r="9944" b="11733"/>
          <a:stretch/>
        </p:blipFill>
        <p:spPr>
          <a:xfrm>
            <a:off x="5076056" y="1916264"/>
            <a:ext cx="514349" cy="563335"/>
          </a:xfrm>
          <a:prstGeom prst="rect">
            <a:avLst/>
          </a:prstGeom>
          <a:solidFill>
            <a:srgbClr val="0072A4"/>
          </a:solidFill>
        </p:spPr>
      </p:pic>
      <p:pic>
        <p:nvPicPr>
          <p:cNvPr id="5" name="Immagine 4"/>
          <p:cNvPicPr>
            <a:picLocks noChangeAspect="1"/>
          </p:cNvPicPr>
          <p:nvPr/>
        </p:nvPicPr>
        <p:blipFill rotWithShape="1">
          <a:blip r:embed="rId4" cstate="print">
            <a:extLst>
              <a:ext uri="{28A0092B-C50C-407E-A947-70E740481C1C}">
                <a14:useLocalDpi xmlns:a14="http://schemas.microsoft.com/office/drawing/2010/main" val="0"/>
              </a:ext>
            </a:extLst>
          </a:blip>
          <a:srcRect t="4794" r="61644" b="66027"/>
          <a:stretch/>
        </p:blipFill>
        <p:spPr>
          <a:xfrm>
            <a:off x="662140" y="2312247"/>
            <a:ext cx="830356" cy="631664"/>
          </a:xfrm>
          <a:prstGeom prst="rect">
            <a:avLst/>
          </a:prstGeom>
        </p:spPr>
      </p:pic>
      <p:pic>
        <p:nvPicPr>
          <p:cNvPr id="6" name="Immagine 5"/>
          <p:cNvPicPr>
            <a:picLocks noChangeAspect="1"/>
          </p:cNvPicPr>
          <p:nvPr/>
        </p:nvPicPr>
        <p:blipFill rotWithShape="1">
          <a:blip r:embed="rId5" cstate="print">
            <a:extLst>
              <a:ext uri="{28A0092B-C50C-407E-A947-70E740481C1C}">
                <a14:useLocalDpi xmlns:a14="http://schemas.microsoft.com/office/drawing/2010/main" val="0"/>
              </a:ext>
            </a:extLst>
          </a:blip>
          <a:srcRect t="9180" b="8279"/>
          <a:stretch/>
        </p:blipFill>
        <p:spPr>
          <a:xfrm>
            <a:off x="7524328" y="1412776"/>
            <a:ext cx="523416" cy="432032"/>
          </a:xfrm>
          <a:prstGeom prst="rect">
            <a:avLst/>
          </a:prstGeom>
        </p:spPr>
      </p:pic>
      <p:pic>
        <p:nvPicPr>
          <p:cNvPr id="7" name="Immagine 6"/>
          <p:cNvPicPr>
            <a:picLocks noChangeAspect="1"/>
          </p:cNvPicPr>
          <p:nvPr/>
        </p:nvPicPr>
        <p:blipFill rotWithShape="1">
          <a:blip r:embed="rId6" cstate="print">
            <a:extLst>
              <a:ext uri="{28A0092B-C50C-407E-A947-70E740481C1C}">
                <a14:useLocalDpi xmlns:a14="http://schemas.microsoft.com/office/drawing/2010/main" val="0"/>
              </a:ext>
            </a:extLst>
          </a:blip>
          <a:srcRect l="10112" t="17730" r="7871" b="13697"/>
          <a:stretch/>
        </p:blipFill>
        <p:spPr>
          <a:xfrm>
            <a:off x="899592" y="1701175"/>
            <a:ext cx="514528" cy="430179"/>
          </a:xfrm>
          <a:prstGeom prst="rect">
            <a:avLst/>
          </a:prstGeom>
        </p:spPr>
      </p:pic>
      <p:sp>
        <p:nvSpPr>
          <p:cNvPr id="9" name="Rectangle 6"/>
          <p:cNvSpPr>
            <a:spLocks noChangeArrowheads="1"/>
          </p:cNvSpPr>
          <p:nvPr/>
        </p:nvSpPr>
        <p:spPr bwMode="auto">
          <a:xfrm>
            <a:off x="2568820" y="340050"/>
            <a:ext cx="4006357" cy="415498"/>
          </a:xfrm>
          <a:prstGeom prst="rect">
            <a:avLst/>
          </a:prstGeom>
          <a:solidFill>
            <a:srgbClr val="0072A4"/>
          </a:solidFill>
          <a:ln>
            <a:noFill/>
          </a:ln>
          <a:effectLst/>
        </p:spPr>
        <p:txBody>
          <a:bodyPr wrap="square" anchor="ctr">
            <a:spAutoFit/>
          </a:bodyPr>
          <a:lstStyle>
            <a:lvl1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a:r>
              <a:rPr lang="en-US" altLang="it-IT" sz="2100" dirty="0">
                <a:solidFill>
                  <a:srgbClr val="FBFBFB"/>
                </a:solidFill>
                <a:cs typeface="Times New Roman" panose="02020603050405020304" pitchFamily="18" charset="0"/>
              </a:rPr>
              <a:t>TOOLS FOR INTEGRATION</a:t>
            </a:r>
          </a:p>
        </p:txBody>
      </p:sp>
      <p:pic>
        <p:nvPicPr>
          <p:cNvPr id="10" name="Immagin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5376" y="2832988"/>
            <a:ext cx="518132" cy="518132"/>
          </a:xfrm>
          <a:prstGeom prst="rect">
            <a:avLst/>
          </a:prstGeom>
        </p:spPr>
      </p:pic>
      <p:pic>
        <p:nvPicPr>
          <p:cNvPr id="17" name="Immagin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8431" y="3124804"/>
            <a:ext cx="398717" cy="398717"/>
          </a:xfrm>
          <a:prstGeom prst="rect">
            <a:avLst/>
          </a:prstGeom>
        </p:spPr>
      </p:pic>
      <p:pic>
        <p:nvPicPr>
          <p:cNvPr id="18" name="Immagine 17"/>
          <p:cNvPicPr>
            <a:picLocks noChangeAspect="1"/>
          </p:cNvPicPr>
          <p:nvPr/>
        </p:nvPicPr>
        <p:blipFill rotWithShape="1">
          <a:blip r:embed="rId9" cstate="print">
            <a:extLst>
              <a:ext uri="{28A0092B-C50C-407E-A947-70E740481C1C}">
                <a14:useLocalDpi xmlns:a14="http://schemas.microsoft.com/office/drawing/2010/main" val="0"/>
              </a:ext>
            </a:extLst>
          </a:blip>
          <a:srcRect t="1471" b="2489"/>
          <a:stretch/>
        </p:blipFill>
        <p:spPr>
          <a:xfrm>
            <a:off x="3635896" y="3523747"/>
            <a:ext cx="276953" cy="265987"/>
          </a:xfrm>
          <a:prstGeom prst="rect">
            <a:avLst/>
          </a:prstGeom>
        </p:spPr>
      </p:pic>
      <p:pic>
        <p:nvPicPr>
          <p:cNvPr id="19" name="Immagine 18"/>
          <p:cNvPicPr>
            <a:picLocks noChangeAspect="1"/>
          </p:cNvPicPr>
          <p:nvPr/>
        </p:nvPicPr>
        <p:blipFill rotWithShape="1">
          <a:blip r:embed="rId10" cstate="print">
            <a:extLst>
              <a:ext uri="{28A0092B-C50C-407E-A947-70E740481C1C}">
                <a14:useLocalDpi xmlns:a14="http://schemas.microsoft.com/office/drawing/2010/main" val="0"/>
              </a:ext>
            </a:extLst>
          </a:blip>
          <a:srcRect t="12788" b="13691"/>
          <a:stretch/>
        </p:blipFill>
        <p:spPr>
          <a:xfrm>
            <a:off x="807306" y="3801385"/>
            <a:ext cx="693788" cy="510074"/>
          </a:xfrm>
          <a:prstGeom prst="rect">
            <a:avLst/>
          </a:prstGeom>
        </p:spPr>
      </p:pic>
      <p:pic>
        <p:nvPicPr>
          <p:cNvPr id="20" name="Immagin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91880" y="4107470"/>
            <a:ext cx="722893" cy="481628"/>
          </a:xfrm>
          <a:prstGeom prst="rect">
            <a:avLst/>
          </a:prstGeom>
        </p:spPr>
      </p:pic>
      <p:pic>
        <p:nvPicPr>
          <p:cNvPr id="21" name="Immagine 20"/>
          <p:cNvPicPr>
            <a:picLocks noChangeAspect="1"/>
          </p:cNvPicPr>
          <p:nvPr/>
        </p:nvPicPr>
        <p:blipFill>
          <a:blip r:embed="rId12"/>
          <a:stretch>
            <a:fillRect/>
          </a:stretch>
        </p:blipFill>
        <p:spPr>
          <a:xfrm>
            <a:off x="925640" y="4589098"/>
            <a:ext cx="524301" cy="530398"/>
          </a:xfrm>
          <a:prstGeom prst="rect">
            <a:avLst/>
          </a:prstGeom>
        </p:spPr>
      </p:pic>
      <p:pic>
        <p:nvPicPr>
          <p:cNvPr id="22" name="Immagine 21"/>
          <p:cNvPicPr>
            <a:picLocks noChangeAspect="1"/>
          </p:cNvPicPr>
          <p:nvPr/>
        </p:nvPicPr>
        <p:blipFill>
          <a:blip r:embed="rId13"/>
          <a:stretch>
            <a:fillRect/>
          </a:stretch>
        </p:blipFill>
        <p:spPr>
          <a:xfrm>
            <a:off x="4358619" y="4854297"/>
            <a:ext cx="426757" cy="426757"/>
          </a:xfrm>
          <a:prstGeom prst="rect">
            <a:avLst/>
          </a:prstGeom>
        </p:spPr>
      </p:pic>
    </p:spTree>
    <p:extLst>
      <p:ext uri="{BB962C8B-B14F-4D97-AF65-F5344CB8AC3E}">
        <p14:creationId xmlns:p14="http://schemas.microsoft.com/office/powerpoint/2010/main" val="299111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Segnaposto contenuto 5">
            <a:extLst>
              <a:ext uri="{FF2B5EF4-FFF2-40B4-BE49-F238E27FC236}">
                <a16:creationId xmlns:a16="http://schemas.microsoft.com/office/drawing/2014/main" id="{73F04FC3-7D7D-4C02-9C37-79C775EB1812}"/>
              </a:ext>
            </a:extLst>
          </p:cNvPr>
          <p:cNvGraphicFramePr>
            <a:graphicFrameLocks noGrp="1"/>
          </p:cNvGraphicFramePr>
          <p:nvPr>
            <p:ph idx="1"/>
            <p:extLst>
              <p:ext uri="{D42A27DB-BD31-4B8C-83A1-F6EECF244321}">
                <p14:modId xmlns:p14="http://schemas.microsoft.com/office/powerpoint/2010/main" val="2496930523"/>
              </p:ext>
            </p:extLst>
          </p:nvPr>
        </p:nvGraphicFramePr>
        <p:xfrm>
          <a:off x="0" y="1111171"/>
          <a:ext cx="5616623" cy="4493642"/>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8">
            <a:extLst>
              <a:ext uri="{FF2B5EF4-FFF2-40B4-BE49-F238E27FC236}">
                <a16:creationId xmlns:a16="http://schemas.microsoft.com/office/drawing/2014/main" id="{5E2360E5-B168-4401-98CF-FC4544D7F2D9}"/>
              </a:ext>
            </a:extLst>
          </p:cNvPr>
          <p:cNvSpPr txBox="1"/>
          <p:nvPr/>
        </p:nvSpPr>
        <p:spPr>
          <a:xfrm>
            <a:off x="4499992" y="2000249"/>
            <a:ext cx="4104456" cy="1815882"/>
          </a:xfrm>
          <a:prstGeom prst="rect">
            <a:avLst/>
          </a:prstGeom>
          <a:noFill/>
        </p:spPr>
        <p:txBody>
          <a:bodyPr wrap="square" rtlCol="0">
            <a:spAutoFit/>
          </a:bodyPr>
          <a:lstStyle/>
          <a:p>
            <a:pPr algn="just"/>
            <a:r>
              <a:rPr lang="it-IT" sz="1400" dirty="0" err="1">
                <a:latin typeface="Arial" panose="020B0604020202020204" pitchFamily="34" charset="0"/>
                <a:cs typeface="Arial" panose="020B0604020202020204" pitchFamily="34" charset="0"/>
              </a:rPr>
              <a:t>Priority</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is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given</a:t>
            </a:r>
            <a:r>
              <a:rPr lang="it-IT" sz="1400" dirty="0">
                <a:latin typeface="Arial" panose="020B0604020202020204" pitchFamily="34" charset="0"/>
                <a:cs typeface="Arial" panose="020B0604020202020204" pitchFamily="34" charset="0"/>
              </a:rPr>
              <a:t> to </a:t>
            </a:r>
            <a:r>
              <a:rPr lang="it-IT" sz="1400" dirty="0" err="1">
                <a:latin typeface="Arial" panose="020B0604020202020204" pitchFamily="34" charset="0"/>
                <a:cs typeface="Arial" panose="020B0604020202020204" pitchFamily="34" charset="0"/>
              </a:rPr>
              <a:t>facilitating</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integration</a:t>
            </a:r>
            <a:r>
              <a:rPr lang="it-IT" sz="1400" dirty="0">
                <a:latin typeface="Arial" panose="020B0604020202020204" pitchFamily="34" charset="0"/>
                <a:cs typeface="Arial" panose="020B0604020202020204" pitchFamily="34" charset="0"/>
              </a:rPr>
              <a:t> via </a:t>
            </a:r>
            <a:r>
              <a:rPr lang="it-IT" sz="1400" dirty="0" err="1">
                <a:latin typeface="Arial" panose="020B0604020202020204" pitchFamily="34" charset="0"/>
                <a:cs typeface="Arial" panose="020B0604020202020204" pitchFamily="34" charset="0"/>
              </a:rPr>
              <a:t>Italian</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language</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tuition</a:t>
            </a:r>
            <a:r>
              <a:rPr lang="it-IT" sz="1400" dirty="0">
                <a:latin typeface="Arial" panose="020B0604020202020204" pitchFamily="34" charset="0"/>
                <a:cs typeface="Arial" panose="020B0604020202020204" pitchFamily="34" charset="0"/>
              </a:rPr>
              <a:t>.   </a:t>
            </a:r>
          </a:p>
          <a:p>
            <a:pPr algn="just"/>
            <a:endParaRPr lang="it-IT" sz="1400" dirty="0">
              <a:latin typeface="Arial" panose="020B0604020202020204" pitchFamily="34" charset="0"/>
              <a:cs typeface="Arial" panose="020B0604020202020204" pitchFamily="34" charset="0"/>
            </a:endParaRPr>
          </a:p>
          <a:p>
            <a:pPr algn="just"/>
            <a:r>
              <a:rPr lang="it-IT" sz="1400" dirty="0" err="1">
                <a:latin typeface="Arial" panose="020B0604020202020204" pitchFamily="34" charset="0"/>
                <a:cs typeface="Arial" panose="020B0604020202020204" pitchFamily="34" charset="0"/>
              </a:rPr>
              <a:t>Ongoing</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support</a:t>
            </a:r>
            <a:r>
              <a:rPr lang="it-IT" sz="1400" dirty="0">
                <a:latin typeface="Arial" panose="020B0604020202020204" pitchFamily="34" charset="0"/>
                <a:cs typeface="Arial" panose="020B0604020202020204" pitchFamily="34" charset="0"/>
              </a:rPr>
              <a:t> in relation to </a:t>
            </a:r>
            <a:r>
              <a:rPr lang="it-IT" sz="1400" dirty="0" err="1">
                <a:latin typeface="Arial" panose="020B0604020202020204" pitchFamily="34" charset="0"/>
                <a:cs typeface="Arial" panose="020B0604020202020204" pitchFamily="34" charset="0"/>
              </a:rPr>
              <a:t>attendance</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at</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school</a:t>
            </a:r>
            <a:r>
              <a:rPr lang="it-IT" sz="1400" dirty="0">
                <a:latin typeface="Arial" panose="020B0604020202020204" pitchFamily="34" charset="0"/>
                <a:cs typeface="Arial" panose="020B0604020202020204" pitchFamily="34" charset="0"/>
              </a:rPr>
              <a:t> for </a:t>
            </a:r>
            <a:r>
              <a:rPr lang="it-IT" sz="1400" dirty="0" err="1">
                <a:latin typeface="Arial" panose="020B0604020202020204" pitchFamily="34" charset="0"/>
                <a:cs typeface="Arial" panose="020B0604020202020204" pitchFamily="34" charset="0"/>
              </a:rPr>
              <a:t>minors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is</a:t>
            </a:r>
            <a:r>
              <a:rPr lang="it-IT" sz="1400" dirty="0">
                <a:latin typeface="Arial" panose="020B0604020202020204" pitchFamily="34" charset="0"/>
                <a:cs typeface="Arial" panose="020B0604020202020204" pitchFamily="34" charset="0"/>
              </a:rPr>
              <a:t> an </a:t>
            </a:r>
            <a:r>
              <a:rPr lang="it-IT" sz="1400" dirty="0" err="1">
                <a:latin typeface="Arial" panose="020B0604020202020204" pitchFamily="34" charset="0"/>
                <a:cs typeface="Arial" panose="020B0604020202020204" pitchFamily="34" charset="0"/>
              </a:rPr>
              <a:t>essential</a:t>
            </a:r>
            <a:r>
              <a:rPr lang="it-IT" sz="1400" dirty="0">
                <a:latin typeface="Arial" panose="020B0604020202020204" pitchFamily="34" charset="0"/>
                <a:cs typeface="Arial" panose="020B0604020202020204" pitchFamily="34" charset="0"/>
              </a:rPr>
              <a:t> part of </a:t>
            </a:r>
            <a:r>
              <a:rPr lang="it-IT" sz="1400" dirty="0" err="1">
                <a:latin typeface="Arial" panose="020B0604020202020204" pitchFamily="34" charset="0"/>
                <a:cs typeface="Arial" panose="020B0604020202020204" pitchFamily="34" charset="0"/>
              </a:rPr>
              <a:t>complex</a:t>
            </a:r>
            <a:r>
              <a:rPr lang="it-IT" sz="1400" dirty="0">
                <a:latin typeface="Arial" panose="020B0604020202020204" pitchFamily="34" charset="0"/>
                <a:cs typeface="Arial" panose="020B0604020202020204" pitchFamily="34" charset="0"/>
              </a:rPr>
              <a:t> family </a:t>
            </a:r>
            <a:r>
              <a:rPr lang="it-IT" sz="1400" dirty="0" err="1">
                <a:latin typeface="Arial" panose="020B0604020202020204" pitchFamily="34" charset="0"/>
                <a:cs typeface="Arial" panose="020B0604020202020204" pitchFamily="34" charset="0"/>
              </a:rPr>
              <a:t>assistance</a:t>
            </a:r>
            <a:r>
              <a:rPr lang="it-IT" sz="1400" dirty="0">
                <a:latin typeface="Arial" panose="020B0604020202020204" pitchFamily="34" charset="0"/>
                <a:cs typeface="Arial" panose="020B0604020202020204" pitchFamily="34" charset="0"/>
              </a:rPr>
              <a:t>. </a:t>
            </a:r>
          </a:p>
          <a:p>
            <a:pPr algn="just"/>
            <a:endParaRPr lang="it-IT" sz="1400" dirty="0">
              <a:latin typeface="Arial" panose="020B0604020202020204" pitchFamily="34" charset="0"/>
              <a:cs typeface="Arial" panose="020B0604020202020204" pitchFamily="34" charset="0"/>
            </a:endParaRPr>
          </a:p>
          <a:p>
            <a:pPr algn="just"/>
            <a:r>
              <a:rPr lang="it-IT" sz="1400" dirty="0">
                <a:latin typeface="Arial" panose="020B0604020202020204" pitchFamily="34" charset="0"/>
                <a:cs typeface="Arial" panose="020B0604020202020204" pitchFamily="34" charset="0"/>
              </a:rPr>
              <a:t>The rate of </a:t>
            </a:r>
            <a:r>
              <a:rPr lang="it-IT" sz="1400" dirty="0" err="1">
                <a:latin typeface="Arial" panose="020B0604020202020204" pitchFamily="34" charset="0"/>
                <a:cs typeface="Arial" panose="020B0604020202020204" pitchFamily="34" charset="0"/>
              </a:rPr>
              <a:t>school</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attendance</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is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around</a:t>
            </a:r>
            <a:r>
              <a:rPr lang="it-IT" sz="1400" dirty="0">
                <a:latin typeface="Arial" panose="020B0604020202020204" pitchFamily="34" charset="0"/>
                <a:cs typeface="Arial" panose="020B0604020202020204" pitchFamily="34" charset="0"/>
              </a:rPr>
              <a:t> 90%.</a:t>
            </a:r>
          </a:p>
        </p:txBody>
      </p:sp>
      <p:sp>
        <p:nvSpPr>
          <p:cNvPr id="7" name="Rectangle 6"/>
          <p:cNvSpPr>
            <a:spLocks noChangeArrowheads="1"/>
          </p:cNvSpPr>
          <p:nvPr/>
        </p:nvSpPr>
        <p:spPr bwMode="auto">
          <a:xfrm>
            <a:off x="2568820" y="340050"/>
            <a:ext cx="4006357" cy="415498"/>
          </a:xfrm>
          <a:prstGeom prst="rect">
            <a:avLst/>
          </a:prstGeom>
          <a:solidFill>
            <a:srgbClr val="0072A4"/>
          </a:solidFill>
          <a:ln>
            <a:noFill/>
          </a:ln>
          <a:effectLst/>
        </p:spPr>
        <p:txBody>
          <a:bodyPr wrap="square" anchor="ctr">
            <a:spAutoFit/>
          </a:bodyPr>
          <a:lstStyle>
            <a:lvl1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a:r>
              <a:rPr lang="en-US" altLang="it-IT" sz="2100" dirty="0">
                <a:solidFill>
                  <a:srgbClr val="FBFBFB"/>
                </a:solidFill>
                <a:cs typeface="Times New Roman" panose="02020603050405020304" pitchFamily="18" charset="0"/>
              </a:rPr>
              <a:t>EDUCATION AND TRAINING</a:t>
            </a:r>
          </a:p>
        </p:txBody>
      </p:sp>
    </p:spTree>
    <p:extLst>
      <p:ext uri="{BB962C8B-B14F-4D97-AF65-F5344CB8AC3E}">
        <p14:creationId xmlns:p14="http://schemas.microsoft.com/office/powerpoint/2010/main" val="4231128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8" name="Rectangle 4"/>
          <p:cNvSpPr>
            <a:spLocks noChangeArrowheads="1"/>
          </p:cNvSpPr>
          <p:nvPr/>
        </p:nvSpPr>
        <p:spPr bwMode="auto">
          <a:xfrm>
            <a:off x="2267744" y="362153"/>
            <a:ext cx="4762027" cy="392415"/>
          </a:xfrm>
          <a:prstGeom prst="rect">
            <a:avLst/>
          </a:prstGeom>
          <a:solidFill>
            <a:srgbClr val="0072A4"/>
          </a:solidFill>
          <a:ln>
            <a:headEnd/>
            <a:tailEn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tabLst>
                <a:tab pos="170260" algn="l"/>
                <a:tab pos="257175" algn="l"/>
                <a:tab pos="513160" algn="l"/>
                <a:tab pos="1884760" algn="l"/>
                <a:tab pos="2659856" algn="l"/>
              </a:tabLst>
            </a:pPr>
            <a:r>
              <a:rPr lang="en-GB" sz="2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COUNTRIES OF ORIGIN</a:t>
            </a:r>
          </a:p>
        </p:txBody>
      </p:sp>
      <p:pic>
        <p:nvPicPr>
          <p:cNvPr id="19" name="Immagin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1268760"/>
            <a:ext cx="6264696" cy="4057795"/>
          </a:xfrm>
          <a:prstGeom prst="rect">
            <a:avLst/>
          </a:prstGeom>
        </p:spPr>
        <p:style>
          <a:lnRef idx="2">
            <a:schemeClr val="accent5"/>
          </a:lnRef>
          <a:fillRef idx="1">
            <a:schemeClr val="lt1"/>
          </a:fillRef>
          <a:effectRef idx="0">
            <a:schemeClr val="accent5"/>
          </a:effectRef>
          <a:fontRef idx="minor">
            <a:schemeClr val="dk1"/>
          </a:fontRef>
        </p:style>
      </p:pic>
      <p:sp>
        <p:nvSpPr>
          <p:cNvPr id="21" name="CasellaDiTesto 20"/>
          <p:cNvSpPr txBox="1"/>
          <p:nvPr/>
        </p:nvSpPr>
        <p:spPr>
          <a:xfrm>
            <a:off x="6406073" y="4574752"/>
            <a:ext cx="954783" cy="207749"/>
          </a:xfrm>
          <a:prstGeom prst="rect">
            <a:avLst/>
          </a:prstGeom>
          <a:noFill/>
        </p:spPr>
        <p:txBody>
          <a:bodyPr wrap="square" rtlCol="0">
            <a:spAutoFit/>
          </a:bodyPr>
          <a:lstStyle/>
          <a:p>
            <a:r>
              <a:rPr lang="it-IT" sz="750" b="1" dirty="0"/>
              <a:t>Countries of origin</a:t>
            </a:r>
          </a:p>
        </p:txBody>
      </p:sp>
      <p:sp>
        <p:nvSpPr>
          <p:cNvPr id="28" name="CasellaDiTesto 27"/>
          <p:cNvSpPr txBox="1"/>
          <p:nvPr/>
        </p:nvSpPr>
        <p:spPr>
          <a:xfrm>
            <a:off x="6406073" y="4887163"/>
            <a:ext cx="939606" cy="323165"/>
          </a:xfrm>
          <a:prstGeom prst="rect">
            <a:avLst/>
          </a:prstGeom>
          <a:noFill/>
        </p:spPr>
        <p:txBody>
          <a:bodyPr wrap="square" rtlCol="0">
            <a:spAutoFit/>
          </a:bodyPr>
          <a:lstStyle/>
          <a:p>
            <a:r>
              <a:rPr lang="it-IT" sz="750" b="1" dirty="0"/>
              <a:t>Countries of asylum</a:t>
            </a:r>
          </a:p>
        </p:txBody>
      </p:sp>
      <p:sp>
        <p:nvSpPr>
          <p:cNvPr id="20" name="Ovale 19"/>
          <p:cNvSpPr/>
          <p:nvPr/>
        </p:nvSpPr>
        <p:spPr>
          <a:xfrm>
            <a:off x="6192180" y="4586075"/>
            <a:ext cx="162018" cy="16201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6" name="Ovale 25"/>
          <p:cNvSpPr/>
          <p:nvPr/>
        </p:nvSpPr>
        <p:spPr>
          <a:xfrm>
            <a:off x="6192180" y="4887162"/>
            <a:ext cx="162018" cy="1620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p>
        </p:txBody>
      </p:sp>
    </p:spTree>
    <p:extLst>
      <p:ext uri="{BB962C8B-B14F-4D97-AF65-F5344CB8AC3E}">
        <p14:creationId xmlns:p14="http://schemas.microsoft.com/office/powerpoint/2010/main" val="3116973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 name="Segnaposto contenuto 8"/>
          <p:cNvGraphicFramePr>
            <a:graphicFrameLocks noGrp="1"/>
          </p:cNvGraphicFramePr>
          <p:nvPr>
            <p:ph idx="1"/>
            <p:extLst>
              <p:ext uri="{D42A27DB-BD31-4B8C-83A1-F6EECF244321}">
                <p14:modId xmlns:p14="http://schemas.microsoft.com/office/powerpoint/2010/main" val="1159040834"/>
              </p:ext>
            </p:extLst>
          </p:nvPr>
        </p:nvGraphicFramePr>
        <p:xfrm>
          <a:off x="179512" y="908720"/>
          <a:ext cx="5400600"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6">
            <a:extLst>
              <a:ext uri="{FF2B5EF4-FFF2-40B4-BE49-F238E27FC236}">
                <a16:creationId xmlns:a16="http://schemas.microsoft.com/office/drawing/2014/main" id="{4114C43D-38E7-4F55-B231-7D1775240B77}"/>
              </a:ext>
            </a:extLst>
          </p:cNvPr>
          <p:cNvSpPr txBox="1"/>
          <p:nvPr/>
        </p:nvSpPr>
        <p:spPr>
          <a:xfrm>
            <a:off x="4716016" y="1678822"/>
            <a:ext cx="4032448" cy="2677656"/>
          </a:xfrm>
          <a:prstGeom prst="rect">
            <a:avLst/>
          </a:prstGeom>
          <a:noFill/>
        </p:spPr>
        <p:txBody>
          <a:bodyPr wrap="square" rtlCol="0">
            <a:spAutoFit/>
          </a:bodyPr>
          <a:lstStyle/>
          <a:p>
            <a:pPr algn="just"/>
            <a:r>
              <a:rPr lang="it-IT" sz="1400" dirty="0" err="1">
                <a:latin typeface="Arial" panose="020B0604020202020204" pitchFamily="34" charset="0"/>
                <a:cs typeface="Arial" panose="020B0604020202020204" pitchFamily="34" charset="0"/>
              </a:rPr>
              <a:t>Currently</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all</a:t>
            </a:r>
            <a:r>
              <a:rPr lang="it-IT" sz="1400" dirty="0">
                <a:latin typeface="Arial" panose="020B0604020202020204" pitchFamily="34" charset="0"/>
                <a:cs typeface="Arial" panose="020B0604020202020204" pitchFamily="34" charset="0"/>
              </a:rPr>
              <a:t> of the </a:t>
            </a:r>
            <a:r>
              <a:rPr lang="it-IT" sz="1400" dirty="0" err="1">
                <a:latin typeface="Arial" panose="020B0604020202020204" pitchFamily="34" charset="0"/>
                <a:cs typeface="Arial" panose="020B0604020202020204" pitchFamily="34" charset="0"/>
              </a:rPr>
              <a:t>adults</a:t>
            </a:r>
            <a:r>
              <a:rPr lang="it-IT" sz="1400" dirty="0">
                <a:latin typeface="Arial" panose="020B0604020202020204" pitchFamily="34" charset="0"/>
                <a:cs typeface="Arial" panose="020B0604020202020204" pitchFamily="34" charset="0"/>
              </a:rPr>
              <a:t> in FCEI-CSD </a:t>
            </a:r>
            <a:r>
              <a:rPr lang="it-IT" sz="1400" dirty="0" err="1">
                <a:latin typeface="Arial" panose="020B0604020202020204" pitchFamily="34" charset="0"/>
                <a:cs typeface="Arial" panose="020B0604020202020204" pitchFamily="34" charset="0"/>
              </a:rPr>
              <a:t>accommodation</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attend</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weekly</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Italian</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tuition</a:t>
            </a:r>
            <a:r>
              <a:rPr lang="it-IT" sz="1400" dirty="0">
                <a:latin typeface="Arial" panose="020B0604020202020204" pitchFamily="34" charset="0"/>
                <a:cs typeface="Arial" panose="020B0604020202020204" pitchFamily="34" charset="0"/>
              </a:rPr>
              <a:t> for </a:t>
            </a:r>
            <a:r>
              <a:rPr lang="it-IT" sz="1400" dirty="0" err="1">
                <a:latin typeface="Arial" panose="020B0604020202020204" pitchFamily="34" charset="0"/>
                <a:cs typeface="Arial" panose="020B0604020202020204" pitchFamily="34" charset="0"/>
              </a:rPr>
              <a:t>at</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least</a:t>
            </a:r>
            <a:r>
              <a:rPr lang="it-IT" sz="1400" dirty="0">
                <a:latin typeface="Arial" panose="020B0604020202020204" pitchFamily="34" charset="0"/>
                <a:cs typeface="Arial" panose="020B0604020202020204" pitchFamily="34" charset="0"/>
              </a:rPr>
              <a:t> 18 hours per week.</a:t>
            </a:r>
          </a:p>
          <a:p>
            <a:pPr algn="just"/>
            <a:endParaRPr lang="it-IT" sz="1400" dirty="0">
              <a:latin typeface="Arial" panose="020B0604020202020204" pitchFamily="34" charset="0"/>
              <a:cs typeface="Arial" panose="020B0604020202020204" pitchFamily="34" charset="0"/>
            </a:endParaRPr>
          </a:p>
          <a:p>
            <a:pPr algn="just"/>
            <a:r>
              <a:rPr lang="it-IT" sz="1400" dirty="0" err="1">
                <a:latin typeface="Arial" panose="020B0604020202020204" pitchFamily="34" charset="0"/>
                <a:cs typeface="Arial" panose="020B0604020202020204" pitchFamily="34" charset="0"/>
              </a:rPr>
              <a:t>All</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minors</a:t>
            </a:r>
            <a:r>
              <a:rPr lang="it-IT" sz="1400" dirty="0">
                <a:latin typeface="Arial" panose="020B0604020202020204" pitchFamily="34" charset="0"/>
                <a:cs typeface="Arial" panose="020B0604020202020204" pitchFamily="34" charset="0"/>
              </a:rPr>
              <a:t> of </a:t>
            </a:r>
            <a:r>
              <a:rPr lang="it-IT" sz="1400" dirty="0" err="1">
                <a:latin typeface="Arial" panose="020B0604020202020204" pitchFamily="34" charset="0"/>
                <a:cs typeface="Arial" panose="020B0604020202020204" pitchFamily="34" charset="0"/>
              </a:rPr>
              <a:t>school</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age</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have</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been</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placed</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within</a:t>
            </a:r>
            <a:r>
              <a:rPr lang="it-IT" sz="1400" dirty="0">
                <a:latin typeface="Arial" panose="020B0604020202020204" pitchFamily="34" charset="0"/>
                <a:cs typeface="Arial" panose="020B0604020202020204" pitchFamily="34" charset="0"/>
              </a:rPr>
              <a:t> the </a:t>
            </a:r>
            <a:r>
              <a:rPr lang="it-IT" sz="1400" dirty="0" err="1">
                <a:latin typeface="Arial" panose="020B0604020202020204" pitchFamily="34" charset="0"/>
                <a:cs typeface="Arial" panose="020B0604020202020204" pitchFamily="34" charset="0"/>
              </a:rPr>
              <a:t>national</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education</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system</a:t>
            </a:r>
            <a:r>
              <a:rPr lang="it-IT" sz="1400" dirty="0">
                <a:latin typeface="Arial" panose="020B0604020202020204" pitchFamily="34" charset="0"/>
                <a:cs typeface="Arial" panose="020B0604020202020204" pitchFamily="34" charset="0"/>
              </a:rPr>
              <a:t>.</a:t>
            </a:r>
          </a:p>
          <a:p>
            <a:pPr algn="just"/>
            <a:endParaRPr lang="it-IT" sz="1400" dirty="0">
              <a:latin typeface="Arial" panose="020B0604020202020204" pitchFamily="34" charset="0"/>
              <a:cs typeface="Arial" panose="020B0604020202020204" pitchFamily="34" charset="0"/>
            </a:endParaRPr>
          </a:p>
          <a:p>
            <a:pPr algn="just"/>
            <a:r>
              <a:rPr lang="it-IT" sz="1400" dirty="0">
                <a:latin typeface="Arial" panose="020B0604020202020204" pitchFamily="34" charset="0"/>
                <a:cs typeface="Arial" panose="020B0604020202020204" pitchFamily="34" charset="0"/>
              </a:rPr>
              <a:t>Over the first </a:t>
            </a:r>
            <a:r>
              <a:rPr lang="it-IT" sz="1400" dirty="0" err="1">
                <a:latin typeface="Arial" panose="020B0604020202020204" pitchFamily="34" charset="0"/>
                <a:cs typeface="Arial" panose="020B0604020202020204" pitchFamily="34" charset="0"/>
              </a:rPr>
              <a:t>year</a:t>
            </a:r>
            <a:r>
              <a:rPr lang="it-IT" sz="1400" dirty="0">
                <a:latin typeface="Arial" panose="020B0604020202020204" pitchFamily="34" charset="0"/>
                <a:cs typeface="Arial" panose="020B0604020202020204" pitchFamily="34" charset="0"/>
              </a:rPr>
              <a:t> of the programme, </a:t>
            </a:r>
            <a:r>
              <a:rPr lang="it-IT" sz="1400" dirty="0" err="1">
                <a:latin typeface="Arial" panose="020B0604020202020204" pitchFamily="34" charset="0"/>
                <a:cs typeface="Arial" panose="020B0604020202020204" pitchFamily="34" charset="0"/>
              </a:rPr>
              <a:t>our</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guests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were</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able</a:t>
            </a:r>
            <a:r>
              <a:rPr lang="it-IT" sz="1400" dirty="0">
                <a:latin typeface="Arial" panose="020B0604020202020204" pitchFamily="34" charset="0"/>
                <a:cs typeface="Arial" panose="020B0604020202020204" pitchFamily="34" charset="0"/>
              </a:rPr>
              <a:t> to </a:t>
            </a:r>
            <a:r>
              <a:rPr lang="it-IT" sz="1400" dirty="0" err="1">
                <a:latin typeface="Arial" panose="020B0604020202020204" pitchFamily="34" charset="0"/>
                <a:cs typeface="Arial" panose="020B0604020202020204" pitchFamily="34" charset="0"/>
              </a:rPr>
              <a:t>secure</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employment</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contracts</a:t>
            </a:r>
            <a:r>
              <a:rPr lang="it-IT" sz="1400" dirty="0">
                <a:latin typeface="Arial" panose="020B0604020202020204" pitchFamily="34" charset="0"/>
                <a:cs typeface="Arial" panose="020B0604020202020204" pitchFamily="34" charset="0"/>
              </a:rPr>
              <a:t> (47%) and </a:t>
            </a:r>
            <a:r>
              <a:rPr lang="it-IT" sz="1400" dirty="0" err="1">
                <a:latin typeface="Arial" panose="020B0604020202020204" pitchFamily="34" charset="0"/>
                <a:cs typeface="Arial" panose="020B0604020202020204" pitchFamily="34" charset="0"/>
              </a:rPr>
              <a:t>vocational</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apprenticeships</a:t>
            </a:r>
            <a:r>
              <a:rPr lang="it-IT" sz="1400" dirty="0">
                <a:latin typeface="Arial" panose="020B0604020202020204" pitchFamily="34" charset="0"/>
                <a:cs typeface="Arial" panose="020B0604020202020204" pitchFamily="34" charset="0"/>
              </a:rPr>
              <a:t> (13%), </a:t>
            </a:r>
            <a:r>
              <a:rPr lang="it-IT" sz="1400" dirty="0" err="1">
                <a:latin typeface="Arial" panose="020B0604020202020204" pitchFamily="34" charset="0"/>
                <a:cs typeface="Arial" panose="020B0604020202020204" pitchFamily="34" charset="0"/>
              </a:rPr>
              <a:t>attend</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language</a:t>
            </a:r>
            <a:r>
              <a:rPr lang="it-IT" sz="1400" dirty="0">
                <a:latin typeface="Arial" panose="020B0604020202020204" pitchFamily="34" charset="0"/>
                <a:cs typeface="Arial" panose="020B0604020202020204" pitchFamily="34" charset="0"/>
              </a:rPr>
              <a:t> and </a:t>
            </a:r>
            <a:r>
              <a:rPr lang="it-IT" sz="1400" dirty="0" err="1">
                <a:latin typeface="Arial" panose="020B0604020202020204" pitchFamily="34" charset="0"/>
                <a:cs typeface="Arial" panose="020B0604020202020204" pitchFamily="34" charset="0"/>
              </a:rPr>
              <a:t>professional</a:t>
            </a:r>
            <a:r>
              <a:rPr lang="it-IT" sz="1400" dirty="0">
                <a:latin typeface="Arial" panose="020B0604020202020204" pitchFamily="34" charset="0"/>
                <a:cs typeface="Arial" panose="020B0604020202020204" pitchFamily="34" charset="0"/>
              </a:rPr>
              <a:t> training </a:t>
            </a:r>
            <a:r>
              <a:rPr lang="it-IT" sz="1400" dirty="0" err="1">
                <a:latin typeface="Arial" panose="020B0604020202020204" pitchFamily="34" charset="0"/>
                <a:cs typeface="Arial" panose="020B0604020202020204" pitchFamily="34" charset="0"/>
              </a:rPr>
              <a:t>courses</a:t>
            </a:r>
            <a:r>
              <a:rPr lang="it-IT" sz="1400" dirty="0">
                <a:latin typeface="Arial" panose="020B0604020202020204" pitchFamily="34" charset="0"/>
                <a:cs typeface="Arial" panose="020B0604020202020204" pitchFamily="34" charset="0"/>
              </a:rPr>
              <a:t> (37%) or </a:t>
            </a:r>
            <a:r>
              <a:rPr lang="it-IT" sz="1400" dirty="0" err="1">
                <a:latin typeface="Arial" panose="020B0604020202020204" pitchFamily="34" charset="0"/>
                <a:cs typeface="Arial" panose="020B0604020202020204" pitchFamily="34" charset="0"/>
              </a:rPr>
              <a:t>enrol</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at</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university</a:t>
            </a:r>
            <a:r>
              <a:rPr lang="it-IT" sz="1400" dirty="0">
                <a:latin typeface="Arial" panose="020B0604020202020204" pitchFamily="34" charset="0"/>
                <a:cs typeface="Arial" panose="020B0604020202020204" pitchFamily="34" charset="0"/>
              </a:rPr>
              <a:t> (3%).</a:t>
            </a:r>
          </a:p>
        </p:txBody>
      </p:sp>
      <p:sp>
        <p:nvSpPr>
          <p:cNvPr id="6" name="Rectangle 6"/>
          <p:cNvSpPr>
            <a:spLocks noChangeArrowheads="1"/>
          </p:cNvSpPr>
          <p:nvPr/>
        </p:nvSpPr>
        <p:spPr bwMode="auto">
          <a:xfrm>
            <a:off x="2303915" y="354604"/>
            <a:ext cx="4667473" cy="415498"/>
          </a:xfrm>
          <a:prstGeom prst="rect">
            <a:avLst/>
          </a:prstGeom>
          <a:solidFill>
            <a:srgbClr val="0072A4"/>
          </a:solidFill>
          <a:ln>
            <a:noFill/>
          </a:ln>
          <a:effectLst/>
        </p:spPr>
        <p:txBody>
          <a:bodyPr wrap="square" anchor="ctr">
            <a:spAutoFit/>
          </a:bodyPr>
          <a:lstStyle>
            <a:lvl1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7013" algn="l"/>
                <a:tab pos="342900" algn="l"/>
                <a:tab pos="684213" algn="l"/>
                <a:tab pos="2513013" algn="l"/>
                <a:tab pos="3544888"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algn="ctr"/>
            <a:r>
              <a:rPr lang="en-US" altLang="it-IT" sz="2100" dirty="0">
                <a:solidFill>
                  <a:srgbClr val="FBFBFB"/>
                </a:solidFill>
                <a:cs typeface="Times New Roman" panose="02020603050405020304" pitchFamily="18" charset="0"/>
              </a:rPr>
              <a:t>TRAINING AND EMPLOYMENT</a:t>
            </a:r>
          </a:p>
        </p:txBody>
      </p:sp>
    </p:spTree>
    <p:extLst>
      <p:ext uri="{BB962C8B-B14F-4D97-AF65-F5344CB8AC3E}">
        <p14:creationId xmlns:p14="http://schemas.microsoft.com/office/powerpoint/2010/main" val="3414496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210" y="764704"/>
            <a:ext cx="6157348" cy="4626102"/>
          </a:xfrm>
          <a:prstGeom prst="rect">
            <a:avLst/>
          </a:prstGeom>
          <a:ln>
            <a:noFill/>
          </a:ln>
          <a:effectLst>
            <a:softEdge rad="112500"/>
          </a:effectLst>
        </p:spPr>
      </p:pic>
      <p:sp>
        <p:nvSpPr>
          <p:cNvPr id="16" name="Rettangolo arrotondato 15"/>
          <p:cNvSpPr/>
          <p:nvPr/>
        </p:nvSpPr>
        <p:spPr>
          <a:xfrm rot="10800000" flipV="1">
            <a:off x="251520" y="836712"/>
            <a:ext cx="2232246" cy="4392488"/>
          </a:xfrm>
          <a:prstGeom prst="round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sz="1100" dirty="0">
              <a:solidFill>
                <a:schemeClr val="tx1"/>
              </a:solidFill>
              <a:latin typeface="Arial" panose="020B0604020202020204" pitchFamily="34" charset="0"/>
              <a:cs typeface="Arial" panose="020B0604020202020204" pitchFamily="34" charset="0"/>
            </a:endParaRPr>
          </a:p>
          <a:p>
            <a:pPr algn="ctr"/>
            <a:endParaRPr lang="it-IT" sz="1100" dirty="0">
              <a:solidFill>
                <a:schemeClr val="tx1"/>
              </a:solidFill>
              <a:latin typeface="Arial" panose="020B0604020202020204" pitchFamily="34" charset="0"/>
              <a:cs typeface="Arial" panose="020B0604020202020204" pitchFamily="34" charset="0"/>
            </a:endParaRPr>
          </a:p>
          <a:p>
            <a:pPr algn="ctr"/>
            <a:endParaRPr lang="it-IT" sz="1100" dirty="0">
              <a:solidFill>
                <a:schemeClr val="tx1"/>
              </a:solidFill>
              <a:latin typeface="Arial" panose="020B0604020202020204" pitchFamily="34" charset="0"/>
              <a:cs typeface="Arial" panose="020B0604020202020204" pitchFamily="34" charset="0"/>
            </a:endParaRPr>
          </a:p>
          <a:p>
            <a:pPr algn="ctr"/>
            <a:endParaRPr lang="it-IT" sz="1100" dirty="0">
              <a:solidFill>
                <a:schemeClr val="tx1"/>
              </a:solidFill>
              <a:latin typeface="Arial" panose="020B0604020202020204" pitchFamily="34" charset="0"/>
              <a:cs typeface="Arial" panose="020B0604020202020204" pitchFamily="34" charset="0"/>
            </a:endParaRPr>
          </a:p>
          <a:p>
            <a:pPr algn="ctr"/>
            <a:r>
              <a:rPr lang="it-IT" sz="1100" dirty="0">
                <a:solidFill>
                  <a:schemeClr val="tx1"/>
                </a:solidFill>
                <a:latin typeface="Arial" panose="020B0604020202020204" pitchFamily="34" charset="0"/>
                <a:cs typeface="Arial" panose="020B0604020202020204" pitchFamily="34" charset="0"/>
              </a:rPr>
              <a:t>Info &amp; Contacts:</a:t>
            </a:r>
          </a:p>
          <a:p>
            <a:pPr algn="ctr"/>
            <a:endParaRPr lang="it-IT" sz="1100" dirty="0">
              <a:solidFill>
                <a:schemeClr val="tx1"/>
              </a:solidFill>
              <a:latin typeface="Arial" panose="020B0604020202020204" pitchFamily="34" charset="0"/>
              <a:cs typeface="Arial" panose="020B0604020202020204" pitchFamily="34" charset="0"/>
            </a:endParaRPr>
          </a:p>
          <a:p>
            <a:pPr algn="ctr"/>
            <a:endParaRPr lang="it-IT" sz="1100" dirty="0">
              <a:solidFill>
                <a:schemeClr val="tx1"/>
              </a:solidFill>
              <a:latin typeface="Arial" panose="020B0604020202020204" pitchFamily="34" charset="0"/>
              <a:cs typeface="Arial" panose="020B0604020202020204" pitchFamily="34" charset="0"/>
            </a:endParaRPr>
          </a:p>
          <a:p>
            <a:pPr algn="ctr"/>
            <a:r>
              <a:rPr lang="it-IT" sz="1100" b="1" dirty="0" err="1">
                <a:solidFill>
                  <a:schemeClr val="tx1"/>
                </a:solidFill>
                <a:latin typeface="Arial" panose="020B0604020202020204" pitchFamily="34" charset="0"/>
                <a:cs typeface="Arial" panose="020B0604020202020204" pitchFamily="34" charset="0"/>
              </a:rPr>
              <a:t>Federation</a:t>
            </a:r>
            <a:r>
              <a:rPr lang="it-IT" sz="1100" b="1" dirty="0">
                <a:solidFill>
                  <a:schemeClr val="tx1"/>
                </a:solidFill>
                <a:latin typeface="Arial" panose="020B0604020202020204" pitchFamily="34" charset="0"/>
                <a:cs typeface="Arial" panose="020B0604020202020204" pitchFamily="34" charset="0"/>
              </a:rPr>
              <a:t> of </a:t>
            </a:r>
            <a:r>
              <a:rPr lang="it-IT" sz="1100" b="1" dirty="0" err="1">
                <a:solidFill>
                  <a:schemeClr val="tx1"/>
                </a:solidFill>
                <a:latin typeface="Arial" panose="020B0604020202020204" pitchFamily="34" charset="0"/>
                <a:cs typeface="Arial" panose="020B0604020202020204" pitchFamily="34" charset="0"/>
              </a:rPr>
              <a:t>Protestant</a:t>
            </a:r>
            <a:r>
              <a:rPr lang="it-IT" sz="1100" b="1" dirty="0">
                <a:solidFill>
                  <a:schemeClr val="tx1"/>
                </a:solidFill>
                <a:latin typeface="Arial" panose="020B0604020202020204" pitchFamily="34" charset="0"/>
                <a:cs typeface="Arial" panose="020B0604020202020204" pitchFamily="34" charset="0"/>
              </a:rPr>
              <a:t> </a:t>
            </a:r>
            <a:r>
              <a:rPr lang="it-IT" sz="1100" b="1" dirty="0" err="1">
                <a:solidFill>
                  <a:schemeClr val="tx1"/>
                </a:solidFill>
                <a:latin typeface="Arial" panose="020B0604020202020204" pitchFamily="34" charset="0"/>
                <a:cs typeface="Arial" panose="020B0604020202020204" pitchFamily="34" charset="0"/>
              </a:rPr>
              <a:t>Churches</a:t>
            </a:r>
            <a:r>
              <a:rPr lang="it-IT" sz="1100" b="1" dirty="0">
                <a:solidFill>
                  <a:schemeClr val="tx1"/>
                </a:solidFill>
                <a:latin typeface="Arial" panose="020B0604020202020204" pitchFamily="34" charset="0"/>
                <a:cs typeface="Arial" panose="020B0604020202020204" pitchFamily="34" charset="0"/>
              </a:rPr>
              <a:t> in </a:t>
            </a:r>
            <a:r>
              <a:rPr lang="it-IT" sz="1100" b="1" dirty="0" err="1">
                <a:solidFill>
                  <a:schemeClr val="tx1"/>
                </a:solidFill>
                <a:latin typeface="Arial" panose="020B0604020202020204" pitchFamily="34" charset="0"/>
                <a:cs typeface="Arial" panose="020B0604020202020204" pitchFamily="34" charset="0"/>
              </a:rPr>
              <a:t>Italy</a:t>
            </a:r>
            <a:endParaRPr lang="it-IT" sz="1100" b="1" dirty="0">
              <a:solidFill>
                <a:schemeClr val="tx1"/>
              </a:solidFill>
              <a:latin typeface="Arial" panose="020B0604020202020204" pitchFamily="34" charset="0"/>
              <a:cs typeface="Arial" panose="020B0604020202020204" pitchFamily="34" charset="0"/>
            </a:endParaRPr>
          </a:p>
          <a:p>
            <a:pPr algn="ctr"/>
            <a:endParaRPr lang="it-IT" sz="1100" dirty="0">
              <a:solidFill>
                <a:schemeClr val="tx1"/>
              </a:solidFill>
              <a:latin typeface="Arial" panose="020B0604020202020204" pitchFamily="34" charset="0"/>
              <a:cs typeface="Arial" panose="020B0604020202020204" pitchFamily="34" charset="0"/>
            </a:endParaRPr>
          </a:p>
          <a:p>
            <a:pPr algn="ctr"/>
            <a:endParaRPr lang="it-IT" sz="1100" dirty="0">
              <a:solidFill>
                <a:schemeClr val="tx1"/>
              </a:solidFill>
              <a:latin typeface="Arial" panose="020B0604020202020204" pitchFamily="34" charset="0"/>
              <a:cs typeface="Arial" panose="020B0604020202020204" pitchFamily="34" charset="0"/>
            </a:endParaRPr>
          </a:p>
          <a:p>
            <a:pPr algn="ctr">
              <a:lnSpc>
                <a:spcPct val="150000"/>
              </a:lnSpc>
            </a:pPr>
            <a:r>
              <a:rPr lang="it-IT" sz="1100" dirty="0">
                <a:solidFill>
                  <a:schemeClr val="tx1"/>
                </a:solidFill>
                <a:latin typeface="Arial" panose="020B0604020202020204" pitchFamily="34" charset="0"/>
                <a:cs typeface="Arial" panose="020B0604020202020204" pitchFamily="34" charset="0"/>
              </a:rPr>
              <a:t>       Mediterranean </a:t>
            </a:r>
            <a:r>
              <a:rPr lang="it-IT" sz="1100" dirty="0" err="1">
                <a:solidFill>
                  <a:schemeClr val="tx1"/>
                </a:solidFill>
                <a:latin typeface="Arial" panose="020B0604020202020204" pitchFamily="34" charset="0"/>
                <a:cs typeface="Arial" panose="020B0604020202020204" pitchFamily="34" charset="0"/>
              </a:rPr>
              <a:t>Hope</a:t>
            </a:r>
            <a:endParaRPr lang="it-IT" sz="1100" dirty="0">
              <a:solidFill>
                <a:schemeClr val="tx1"/>
              </a:solidFill>
              <a:latin typeface="Arial" panose="020B0604020202020204" pitchFamily="34" charset="0"/>
              <a:cs typeface="Arial" panose="020B0604020202020204" pitchFamily="34" charset="0"/>
            </a:endParaRPr>
          </a:p>
          <a:p>
            <a:pPr algn="ctr"/>
            <a:r>
              <a:rPr lang="it-IT" sz="1100" dirty="0" err="1">
                <a:solidFill>
                  <a:schemeClr val="tx1"/>
                </a:solidFill>
                <a:latin typeface="Arial" panose="020B0604020202020204" pitchFamily="34" charset="0"/>
                <a:cs typeface="Arial" panose="020B0604020202020204" pitchFamily="34" charset="0"/>
              </a:rPr>
              <a:t>Refugee</a:t>
            </a:r>
            <a:r>
              <a:rPr lang="it-IT" sz="1100" dirty="0">
                <a:solidFill>
                  <a:schemeClr val="tx1"/>
                </a:solidFill>
                <a:latin typeface="Arial" panose="020B0604020202020204" pitchFamily="34" charset="0"/>
                <a:cs typeface="Arial" panose="020B0604020202020204" pitchFamily="34" charset="0"/>
              </a:rPr>
              <a:t> and </a:t>
            </a:r>
            <a:r>
              <a:rPr lang="it-IT" sz="1100" dirty="0" err="1">
                <a:solidFill>
                  <a:schemeClr val="tx1"/>
                </a:solidFill>
                <a:latin typeface="Arial" panose="020B0604020202020204" pitchFamily="34" charset="0"/>
                <a:cs typeface="Arial" panose="020B0604020202020204" pitchFamily="34" charset="0"/>
              </a:rPr>
              <a:t>Migrant</a:t>
            </a:r>
            <a:r>
              <a:rPr lang="it-IT" sz="1100" dirty="0">
                <a:solidFill>
                  <a:schemeClr val="tx1"/>
                </a:solidFill>
                <a:latin typeface="Arial" panose="020B0604020202020204" pitchFamily="34" charset="0"/>
                <a:cs typeface="Arial" panose="020B0604020202020204" pitchFamily="34" charset="0"/>
              </a:rPr>
              <a:t> Programme</a:t>
            </a:r>
          </a:p>
          <a:p>
            <a:pPr algn="ctr"/>
            <a:endParaRPr lang="it-IT" sz="1100" dirty="0">
              <a:solidFill>
                <a:schemeClr val="tx1"/>
              </a:solidFill>
              <a:latin typeface="Arial" panose="020B0604020202020204" pitchFamily="34" charset="0"/>
              <a:cs typeface="Arial" panose="020B0604020202020204" pitchFamily="34" charset="0"/>
            </a:endParaRPr>
          </a:p>
          <a:p>
            <a:pPr algn="ctr"/>
            <a:endParaRPr lang="it-IT" sz="1100" dirty="0">
              <a:solidFill>
                <a:schemeClr val="tx1"/>
              </a:solidFill>
              <a:latin typeface="Arial" panose="020B0604020202020204" pitchFamily="34" charset="0"/>
              <a:cs typeface="Arial" panose="020B0604020202020204" pitchFamily="34" charset="0"/>
            </a:endParaRPr>
          </a:p>
          <a:p>
            <a:pPr algn="ctr"/>
            <a:endParaRPr lang="it-IT" sz="1100" dirty="0">
              <a:solidFill>
                <a:schemeClr val="tx1"/>
              </a:solidFill>
              <a:latin typeface="Arial" panose="020B0604020202020204" pitchFamily="34" charset="0"/>
              <a:cs typeface="Arial" panose="020B0604020202020204" pitchFamily="34" charset="0"/>
            </a:endParaRPr>
          </a:p>
          <a:p>
            <a:pPr algn="ctr"/>
            <a:endParaRPr lang="it-IT" sz="1100" dirty="0">
              <a:solidFill>
                <a:schemeClr val="tx1"/>
              </a:solidFill>
              <a:latin typeface="Arial" panose="020B0604020202020204" pitchFamily="34" charset="0"/>
              <a:cs typeface="Arial" panose="020B0604020202020204" pitchFamily="34" charset="0"/>
            </a:endParaRPr>
          </a:p>
          <a:p>
            <a:pPr algn="ctr">
              <a:lnSpc>
                <a:spcPct val="150000"/>
              </a:lnSpc>
            </a:pPr>
            <a:r>
              <a:rPr lang="it-IT" sz="1100" dirty="0">
                <a:solidFill>
                  <a:schemeClr val="tx1"/>
                </a:solidFill>
                <a:latin typeface="Arial" panose="020B0604020202020204" pitchFamily="34" charset="0"/>
                <a:cs typeface="Arial" panose="020B0604020202020204" pitchFamily="34" charset="0"/>
              </a:rPr>
              <a:t>www.mediterraneanhope.org</a:t>
            </a:r>
          </a:p>
          <a:p>
            <a:pPr algn="ctr">
              <a:lnSpc>
                <a:spcPct val="150000"/>
              </a:lnSpc>
            </a:pPr>
            <a:r>
              <a:rPr lang="it-IT" sz="1100" dirty="0">
                <a:solidFill>
                  <a:schemeClr val="tx1"/>
                </a:solidFill>
                <a:latin typeface="Arial" panose="020B0604020202020204" pitchFamily="34" charset="0"/>
                <a:cs typeface="Arial" panose="020B0604020202020204" pitchFamily="34" charset="0"/>
              </a:rPr>
              <a:t>mh@fcei.it</a:t>
            </a:r>
          </a:p>
          <a:p>
            <a:pPr algn="ctr">
              <a:lnSpc>
                <a:spcPct val="150000"/>
              </a:lnSpc>
            </a:pPr>
            <a:r>
              <a:rPr lang="it-IT" sz="1100" dirty="0">
                <a:solidFill>
                  <a:schemeClr val="tx1"/>
                </a:solidFill>
                <a:latin typeface="Arial" panose="020B0604020202020204" pitchFamily="34" charset="0"/>
                <a:cs typeface="Arial" panose="020B0604020202020204" pitchFamily="34" charset="0"/>
              </a:rPr>
              <a:t>Tel. +39. 06.48905101</a:t>
            </a:r>
          </a:p>
          <a:p>
            <a:pPr algn="ctr">
              <a:lnSpc>
                <a:spcPct val="150000"/>
              </a:lnSpc>
            </a:pPr>
            <a:endParaRPr lang="it-IT" sz="1100" dirty="0">
              <a:solidFill>
                <a:schemeClr val="tx1"/>
              </a:solidFill>
              <a:latin typeface="Arial" panose="020B0604020202020204" pitchFamily="34" charset="0"/>
              <a:cs typeface="Arial" panose="020B0604020202020204" pitchFamily="34" charset="0"/>
            </a:endParaRPr>
          </a:p>
          <a:p>
            <a:pPr algn="ctr">
              <a:lnSpc>
                <a:spcPct val="150000"/>
              </a:lnSpc>
            </a:pPr>
            <a:endParaRPr lang="it-IT" sz="1000" dirty="0">
              <a:solidFill>
                <a:schemeClr val="tx1"/>
              </a:solidFill>
              <a:latin typeface="Arial" panose="020B0604020202020204" pitchFamily="34" charset="0"/>
              <a:cs typeface="Arial" panose="020B0604020202020204" pitchFamily="34" charset="0"/>
            </a:endParaRPr>
          </a:p>
          <a:p>
            <a:endParaRPr lang="it-IT" sz="1000" dirty="0"/>
          </a:p>
        </p:txBody>
      </p:sp>
    </p:spTree>
    <p:extLst>
      <p:ext uri="{BB962C8B-B14F-4D97-AF65-F5344CB8AC3E}">
        <p14:creationId xmlns:p14="http://schemas.microsoft.com/office/powerpoint/2010/main" val="208298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2" y="-59694"/>
            <a:ext cx="9144000" cy="6858000"/>
          </a:xfrm>
          <a:prstGeom prst="rect">
            <a:avLst/>
          </a:prstGeom>
          <a:solidFill>
            <a:srgbClr val="0072A4"/>
          </a:solidFill>
        </p:spPr>
      </p:pic>
      <p:pic>
        <p:nvPicPr>
          <p:cNvPr id="8" name="Immagine 7"/>
          <p:cNvPicPr>
            <a:picLocks noChangeAspect="1"/>
          </p:cNvPicPr>
          <p:nvPr/>
        </p:nvPicPr>
        <p:blipFill>
          <a:blip r:embed="rId4"/>
          <a:stretch>
            <a:fillRect/>
          </a:stretch>
        </p:blipFill>
        <p:spPr>
          <a:xfrm>
            <a:off x="4653699" y="3042329"/>
            <a:ext cx="3502537" cy="2443024"/>
          </a:xfrm>
          <a:prstGeom prst="rect">
            <a:avLst/>
          </a:prstGeom>
        </p:spPr>
      </p:pic>
      <p:sp>
        <p:nvSpPr>
          <p:cNvPr id="1028" name="Rectangle 4"/>
          <p:cNvSpPr>
            <a:spLocks noChangeArrowheads="1"/>
          </p:cNvSpPr>
          <p:nvPr/>
        </p:nvSpPr>
        <p:spPr bwMode="auto">
          <a:xfrm>
            <a:off x="2530206" y="321265"/>
            <a:ext cx="4297646" cy="392415"/>
          </a:xfrm>
          <a:prstGeom prst="rect">
            <a:avLst/>
          </a:prstGeom>
          <a:solidFill>
            <a:srgbClr val="0072A4"/>
          </a:solidFill>
          <a:ln>
            <a:headEnd/>
            <a:tailEn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tabLst>
                <a:tab pos="170260" algn="l"/>
                <a:tab pos="257175" algn="l"/>
                <a:tab pos="513160" algn="l"/>
                <a:tab pos="1884760" algn="l"/>
                <a:tab pos="2659856" algn="l"/>
              </a:tabLst>
            </a:pPr>
            <a:r>
              <a:rPr lang="en-GB" sz="2100" b="1" spc="38" dirty="0">
                <a:ln w="13500">
                  <a:solidFill>
                    <a:srgbClr val="0072A4">
                      <a:alpha val="6500"/>
                    </a:srgb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ea typeface="Times New Roman" pitchFamily="18" charset="0"/>
                <a:cs typeface="Arial" panose="020B0604020202020204" pitchFamily="34" charset="0"/>
              </a:rPr>
              <a:t>REFUGEES IN EUROPE</a:t>
            </a:r>
            <a:endParaRPr lang="en-GB" sz="2100" b="1" spc="38" dirty="0">
              <a:ln w="13500">
                <a:solidFill>
                  <a:srgbClr val="0072A4">
                    <a:alpha val="6500"/>
                  </a:srgb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27" name="CasellaDiTesto 26"/>
          <p:cNvSpPr txBox="1"/>
          <p:nvPr/>
        </p:nvSpPr>
        <p:spPr>
          <a:xfrm>
            <a:off x="827584" y="1504127"/>
            <a:ext cx="1152562" cy="292388"/>
          </a:xfrm>
          <a:prstGeom prst="rect">
            <a:avLst/>
          </a:prstGeom>
          <a:gradFill>
            <a:gsLst>
              <a:gs pos="97000">
                <a:srgbClr val="0070C0"/>
              </a:gs>
              <a:gs pos="100000">
                <a:srgbClr val="0070C0"/>
              </a:gs>
            </a:gsLst>
          </a:gradFill>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it-IT" sz="1300" dirty="0">
                <a:latin typeface="Arial" panose="020B0604020202020204" pitchFamily="34" charset="0"/>
                <a:cs typeface="Arial" panose="020B0604020202020204" pitchFamily="34" charset="0"/>
              </a:rPr>
              <a:t>5.2 MILLION</a:t>
            </a:r>
          </a:p>
        </p:txBody>
      </p:sp>
      <p:sp>
        <p:nvSpPr>
          <p:cNvPr id="29" name="CasellaDiTesto 28"/>
          <p:cNvSpPr txBox="1"/>
          <p:nvPr/>
        </p:nvSpPr>
        <p:spPr>
          <a:xfrm>
            <a:off x="584913" y="1844466"/>
            <a:ext cx="1703769" cy="430887"/>
          </a:xfrm>
          <a:prstGeom prst="rect">
            <a:avLst/>
          </a:prstGeom>
          <a:noFill/>
        </p:spPr>
        <p:txBody>
          <a:bodyPr wrap="square" rtlCol="0">
            <a:spAutoFit/>
          </a:bodyPr>
          <a:lstStyle/>
          <a:p>
            <a:pPr algn="ctr"/>
            <a:r>
              <a:rPr lang="it-IT" sz="1100" dirty="0" err="1">
                <a:latin typeface="Arial" panose="020B0604020202020204" pitchFamily="34" charset="0"/>
                <a:cs typeface="Arial" panose="020B0604020202020204" pitchFamily="34" charset="0"/>
              </a:rPr>
              <a:t>Number</a:t>
            </a:r>
            <a:r>
              <a:rPr lang="it-IT" sz="1100" dirty="0">
                <a:latin typeface="Arial" panose="020B0604020202020204" pitchFamily="34" charset="0"/>
                <a:cs typeface="Arial" panose="020B0604020202020204" pitchFamily="34" charset="0"/>
              </a:rPr>
              <a:t> of refugees in Europe </a:t>
            </a:r>
          </a:p>
        </p:txBody>
      </p:sp>
      <p:sp>
        <p:nvSpPr>
          <p:cNvPr id="15" name="Rettangolo arrotondato 14"/>
          <p:cNvSpPr/>
          <p:nvPr/>
        </p:nvSpPr>
        <p:spPr>
          <a:xfrm rot="10800000" flipV="1">
            <a:off x="385811" y="3613850"/>
            <a:ext cx="3188670" cy="1584617"/>
          </a:xfrm>
          <a:prstGeom prst="roundRect">
            <a:avLst/>
          </a:prstGeom>
          <a:solidFill>
            <a:srgbClr val="0072A4"/>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de-DE" sz="900" dirty="0">
              <a:latin typeface="Comic Sans MS" pitchFamily="66" charset="0"/>
            </a:endParaRPr>
          </a:p>
          <a:p>
            <a:endParaRPr lang="de-DE" sz="900" dirty="0">
              <a:latin typeface="Comic Sans MS" pitchFamily="66" charset="0"/>
            </a:endParaRPr>
          </a:p>
          <a:p>
            <a:pPr>
              <a:lnSpc>
                <a:spcPct val="150000"/>
              </a:lnSpc>
            </a:pPr>
            <a:r>
              <a:rPr lang="de-DE" sz="1200" dirty="0" err="1">
                <a:solidFill>
                  <a:schemeClr val="bg1"/>
                </a:solidFill>
                <a:latin typeface="Arial" panose="020B0604020202020204" pitchFamily="34" charset="0"/>
                <a:cs typeface="Arial" panose="020B0604020202020204" pitchFamily="34" charset="0"/>
              </a:rPr>
              <a:t>There</a:t>
            </a:r>
            <a:r>
              <a:rPr lang="de-DE" sz="1200" dirty="0">
                <a:solidFill>
                  <a:schemeClr val="bg1"/>
                </a:solidFill>
                <a:latin typeface="Arial" panose="020B0604020202020204" pitchFamily="34" charset="0"/>
                <a:cs typeface="Arial" panose="020B0604020202020204" pitchFamily="34" charset="0"/>
              </a:rPr>
              <a:t> </a:t>
            </a:r>
            <a:r>
              <a:rPr lang="de-DE" sz="1200" dirty="0" err="1">
                <a:solidFill>
                  <a:schemeClr val="bg1"/>
                </a:solidFill>
                <a:latin typeface="Arial" panose="020B0604020202020204" pitchFamily="34" charset="0"/>
                <a:cs typeface="Arial" panose="020B0604020202020204" pitchFamily="34" charset="0"/>
              </a:rPr>
              <a:t>are</a:t>
            </a:r>
            <a:r>
              <a:rPr lang="de-DE" sz="1200" dirty="0">
                <a:solidFill>
                  <a:schemeClr val="bg1"/>
                </a:solidFill>
                <a:latin typeface="Arial" panose="020B0604020202020204" pitchFamily="34" charset="0"/>
                <a:cs typeface="Arial" panose="020B0604020202020204" pitchFamily="34" charset="0"/>
              </a:rPr>
              <a:t> </a:t>
            </a:r>
            <a:r>
              <a:rPr lang="de-DE" sz="1200" dirty="0" err="1">
                <a:solidFill>
                  <a:schemeClr val="bg1"/>
                </a:solidFill>
                <a:latin typeface="Arial" panose="020B0604020202020204" pitchFamily="34" charset="0"/>
                <a:cs typeface="Arial" panose="020B0604020202020204" pitchFamily="34" charset="0"/>
              </a:rPr>
              <a:t>about</a:t>
            </a:r>
            <a:r>
              <a:rPr lang="de-DE" sz="1200" dirty="0">
                <a:solidFill>
                  <a:schemeClr val="bg1"/>
                </a:solidFill>
                <a:latin typeface="Arial" panose="020B0604020202020204" pitchFamily="34" charset="0"/>
                <a:cs typeface="Arial" panose="020B0604020202020204" pitchFamily="34" charset="0"/>
              </a:rPr>
              <a:t> 167,335 refugees in Italy.</a:t>
            </a:r>
            <a:r>
              <a:rPr lang="en-GB" sz="1200" dirty="0">
                <a:solidFill>
                  <a:schemeClr val="bg1"/>
                </a:solidFill>
                <a:latin typeface="Arial" panose="020B0604020202020204" pitchFamily="34" charset="0"/>
                <a:cs typeface="Arial" panose="020B0604020202020204" pitchFamily="34" charset="0"/>
              </a:rPr>
              <a:t>  In comparison, Germany hosts about 970,365 refugees, France about 337,177 and Sweden about 240,962. (</a:t>
            </a:r>
            <a:r>
              <a:rPr lang="it-IT" sz="1200" i="1" dirty="0">
                <a:latin typeface="Arial" panose="020B0604020202020204" pitchFamily="34" charset="0"/>
                <a:cs typeface="Arial" panose="020B0604020202020204" pitchFamily="34" charset="0"/>
              </a:rPr>
              <a:t>UNHCR  </a:t>
            </a:r>
            <a:r>
              <a:rPr lang="it-IT" sz="1200" i="1" dirty="0" err="1">
                <a:latin typeface="Arial" panose="020B0604020202020204" pitchFamily="34" charset="0"/>
                <a:cs typeface="Arial" panose="020B0604020202020204" pitchFamily="34" charset="0"/>
              </a:rPr>
              <a:t>Population</a:t>
            </a:r>
            <a:r>
              <a:rPr lang="it-IT" sz="1200" i="1" dirty="0">
                <a:latin typeface="Arial" panose="020B0604020202020204" pitchFamily="34" charset="0"/>
                <a:cs typeface="Arial" panose="020B0604020202020204" pitchFamily="34" charset="0"/>
              </a:rPr>
              <a:t> </a:t>
            </a:r>
            <a:r>
              <a:rPr lang="it-IT" sz="1200" i="1" dirty="0" err="1">
                <a:latin typeface="Arial" panose="020B0604020202020204" pitchFamily="34" charset="0"/>
                <a:cs typeface="Arial" panose="020B0604020202020204" pitchFamily="34" charset="0"/>
              </a:rPr>
              <a:t>Statistics</a:t>
            </a:r>
            <a:r>
              <a:rPr lang="it-IT" sz="1200" i="1" dirty="0">
                <a:latin typeface="Arial" panose="020B0604020202020204" pitchFamily="34" charset="0"/>
                <a:cs typeface="Arial" panose="020B0604020202020204" pitchFamily="34" charset="0"/>
              </a:rPr>
              <a:t>, 2018)</a:t>
            </a:r>
            <a:r>
              <a:rPr lang="it-IT" sz="900" i="1" dirty="0">
                <a:latin typeface="Arial" panose="020B0604020202020204" pitchFamily="34" charset="0"/>
                <a:cs typeface="Arial" panose="020B0604020202020204" pitchFamily="34" charset="0"/>
              </a:rPr>
              <a:t> </a:t>
            </a:r>
            <a:br>
              <a:rPr lang="it-IT" sz="900" dirty="0">
                <a:latin typeface="Arial" panose="020B0604020202020204" pitchFamily="34" charset="0"/>
                <a:cs typeface="Arial" panose="020B0604020202020204" pitchFamily="34" charset="0"/>
              </a:rPr>
            </a:br>
            <a:endParaRPr lang="it-IT" sz="900" dirty="0">
              <a:latin typeface="Arial" panose="020B0604020202020204" pitchFamily="34" charset="0"/>
              <a:cs typeface="Arial" panose="020B0604020202020204" pitchFamily="34" charset="0"/>
            </a:endParaRPr>
          </a:p>
        </p:txBody>
      </p:sp>
      <p:sp>
        <p:nvSpPr>
          <p:cNvPr id="12" name="Rettangolo arrotondato 11"/>
          <p:cNvSpPr/>
          <p:nvPr/>
        </p:nvSpPr>
        <p:spPr>
          <a:xfrm rot="10800000" flipV="1">
            <a:off x="7092280" y="3923321"/>
            <a:ext cx="1186724" cy="1173997"/>
          </a:xfrm>
          <a:prstGeom prst="round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900" dirty="0">
                <a:latin typeface="Comic Sans MS" pitchFamily="66" charset="0"/>
              </a:rPr>
              <a:t> </a:t>
            </a:r>
          </a:p>
          <a:p>
            <a:pPr algn="ctr"/>
            <a:r>
              <a:rPr lang="it-IT" sz="1000" b="1" i="1" dirty="0">
                <a:latin typeface="Arial" panose="020B0604020202020204" pitchFamily="34" charset="0"/>
                <a:cs typeface="Arial" panose="020B0604020202020204" pitchFamily="34" charset="0"/>
              </a:rPr>
              <a:t>Number of refugees per 1,000 </a:t>
            </a:r>
            <a:r>
              <a:rPr lang="it-IT" sz="1000" b="1" i="1" dirty="0" err="1">
                <a:latin typeface="Arial" panose="020B0604020202020204" pitchFamily="34" charset="0"/>
                <a:cs typeface="Arial" panose="020B0604020202020204" pitchFamily="34" charset="0"/>
              </a:rPr>
              <a:t>inhabitants</a:t>
            </a:r>
            <a:r>
              <a:rPr lang="it-IT" sz="1000" b="1" i="1" dirty="0">
                <a:latin typeface="Arial" panose="020B0604020202020204" pitchFamily="34" charset="0"/>
                <a:cs typeface="Arial" panose="020B0604020202020204" pitchFamily="34" charset="0"/>
              </a:rPr>
              <a:t> (UNHCR, Global Trends 2016)</a:t>
            </a:r>
          </a:p>
          <a:p>
            <a:pPr algn="ctr"/>
            <a:endParaRPr lang="it-IT" sz="900" dirty="0"/>
          </a:p>
        </p:txBody>
      </p:sp>
      <p:sp>
        <p:nvSpPr>
          <p:cNvPr id="13" name="CasellaDiTesto 12"/>
          <p:cNvSpPr txBox="1"/>
          <p:nvPr/>
        </p:nvSpPr>
        <p:spPr>
          <a:xfrm>
            <a:off x="1091575" y="2460367"/>
            <a:ext cx="690444" cy="292388"/>
          </a:xfrm>
          <a:prstGeom prst="rect">
            <a:avLst/>
          </a:prstGeom>
          <a:gradFill>
            <a:gsLst>
              <a:gs pos="100000">
                <a:srgbClr val="0070C0"/>
              </a:gs>
              <a:gs pos="100000">
                <a:srgbClr val="0070C0"/>
              </a:gs>
            </a:gsLst>
          </a:gra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it-IT" sz="1300" dirty="0">
                <a:latin typeface="Arial" panose="020B0604020202020204" pitchFamily="34" charset="0"/>
                <a:cs typeface="Arial" panose="020B0604020202020204" pitchFamily="34" charset="0"/>
              </a:rPr>
              <a:t>0.46%</a:t>
            </a:r>
          </a:p>
        </p:txBody>
      </p:sp>
      <p:sp>
        <p:nvSpPr>
          <p:cNvPr id="14" name="CasellaDiTesto 13"/>
          <p:cNvSpPr txBox="1"/>
          <p:nvPr/>
        </p:nvSpPr>
        <p:spPr>
          <a:xfrm>
            <a:off x="812004" y="2870278"/>
            <a:ext cx="1249586" cy="430887"/>
          </a:xfrm>
          <a:prstGeom prst="rect">
            <a:avLst/>
          </a:prstGeom>
          <a:noFill/>
        </p:spPr>
        <p:txBody>
          <a:bodyPr wrap="square" rtlCol="0">
            <a:spAutoFit/>
          </a:bodyPr>
          <a:lstStyle/>
          <a:p>
            <a:pPr algn="ctr"/>
            <a:r>
              <a:rPr lang="it-IT" sz="1100" dirty="0">
                <a:latin typeface="Arial" panose="020B0604020202020204" pitchFamily="34" charset="0"/>
                <a:cs typeface="Arial" panose="020B0604020202020204" pitchFamily="34" charset="0"/>
              </a:rPr>
              <a:t>of the EU population</a:t>
            </a:r>
          </a:p>
        </p:txBody>
      </p:sp>
      <p:sp>
        <p:nvSpPr>
          <p:cNvPr id="4" name="Rettangolo arrotondato 3"/>
          <p:cNvSpPr/>
          <p:nvPr/>
        </p:nvSpPr>
        <p:spPr>
          <a:xfrm>
            <a:off x="3638173" y="1485176"/>
            <a:ext cx="4725217" cy="1371600"/>
          </a:xfrm>
          <a:prstGeom prst="roundRect">
            <a:avLst/>
          </a:prstGeom>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sz="1350" dirty="0"/>
          </a:p>
        </p:txBody>
      </p:sp>
      <p:pic>
        <p:nvPicPr>
          <p:cNvPr id="3" name="Immagine 2"/>
          <p:cNvPicPr>
            <a:picLocks noChangeAspect="1"/>
          </p:cNvPicPr>
          <p:nvPr/>
        </p:nvPicPr>
        <p:blipFill>
          <a:blip r:embed="rId5"/>
          <a:stretch>
            <a:fillRect/>
          </a:stretch>
        </p:blipFill>
        <p:spPr>
          <a:xfrm>
            <a:off x="3779270" y="1594672"/>
            <a:ext cx="4541190" cy="847725"/>
          </a:xfrm>
          <a:prstGeom prst="rect">
            <a:avLst/>
          </a:prstGeom>
        </p:spPr>
      </p:pic>
      <p:sp>
        <p:nvSpPr>
          <p:cNvPr id="5" name="CasellaDiTesto 4"/>
          <p:cNvSpPr txBox="1"/>
          <p:nvPr/>
        </p:nvSpPr>
        <p:spPr>
          <a:xfrm>
            <a:off x="3620302" y="2460367"/>
            <a:ext cx="4673601" cy="338554"/>
          </a:xfrm>
          <a:prstGeom prst="rect">
            <a:avLst/>
          </a:prstGeom>
          <a:noFill/>
        </p:spPr>
        <p:txBody>
          <a:bodyPr wrap="square" rtlCol="0">
            <a:spAutoFit/>
          </a:bodyPr>
          <a:lstStyle/>
          <a:p>
            <a:r>
              <a:rPr lang="it-IT" sz="800" b="1" dirty="0">
                <a:latin typeface="+mj-lt"/>
              </a:rPr>
              <a:t>  NETHERLANDS              UK                         ITALY                      SWEDEN                 FRANCE                          GERMANY</a:t>
            </a:r>
          </a:p>
          <a:p>
            <a:r>
              <a:rPr lang="it-IT" sz="800" b="1" dirty="0">
                <a:latin typeface="+mj-lt"/>
              </a:rPr>
              <a:t>    103,860                    121,837                   167,335                    240,962                   337,177                            970,365</a:t>
            </a:r>
          </a:p>
        </p:txBody>
      </p:sp>
    </p:spTree>
    <p:extLst>
      <p:ext uri="{BB962C8B-B14F-4D97-AF65-F5344CB8AC3E}">
        <p14:creationId xmlns:p14="http://schemas.microsoft.com/office/powerpoint/2010/main" val="1445977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8" name="Rectangle 4"/>
          <p:cNvSpPr>
            <a:spLocks noChangeArrowheads="1"/>
          </p:cNvSpPr>
          <p:nvPr/>
        </p:nvSpPr>
        <p:spPr bwMode="auto">
          <a:xfrm>
            <a:off x="2757456" y="342293"/>
            <a:ext cx="3465883" cy="392415"/>
          </a:xfrm>
          <a:prstGeom prst="rect">
            <a:avLst/>
          </a:prstGeom>
          <a:solidFill>
            <a:srgbClr val="0072A4"/>
          </a:solidFill>
          <a:ln>
            <a:headEnd/>
            <a:tailEn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tabLst>
                <a:tab pos="170260" algn="l"/>
                <a:tab pos="257175" algn="l"/>
                <a:tab pos="513160" algn="l"/>
                <a:tab pos="1884760" algn="l"/>
                <a:tab pos="2659856" algn="l"/>
              </a:tabLst>
            </a:pPr>
            <a:r>
              <a:rPr lang="en-GB" sz="2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ea typeface="Times New Roman" pitchFamily="18" charset="0"/>
                <a:cs typeface="Arial" panose="020B0604020202020204" pitchFamily="34" charset="0"/>
              </a:rPr>
              <a:t>REFUGEES IN ITALY</a:t>
            </a:r>
            <a:endParaRPr lang="en-GB" sz="2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27" name="CasellaDiTesto 26"/>
          <p:cNvSpPr txBox="1"/>
          <p:nvPr/>
        </p:nvSpPr>
        <p:spPr>
          <a:xfrm>
            <a:off x="1823886" y="1364554"/>
            <a:ext cx="933570" cy="307777"/>
          </a:xfrm>
          <a:prstGeom prst="rect">
            <a:avLst/>
          </a:prstGeom>
          <a:solidFill>
            <a:srgbClr val="0072A4"/>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it-IT" sz="1400" dirty="0">
                <a:latin typeface="Arial" panose="020B0604020202020204" pitchFamily="34" charset="0"/>
                <a:cs typeface="Arial" panose="020B0604020202020204" pitchFamily="34" charset="0"/>
              </a:rPr>
              <a:t>167,335</a:t>
            </a:r>
          </a:p>
        </p:txBody>
      </p:sp>
      <p:sp>
        <p:nvSpPr>
          <p:cNvPr id="29" name="CasellaDiTesto 28"/>
          <p:cNvSpPr txBox="1"/>
          <p:nvPr/>
        </p:nvSpPr>
        <p:spPr>
          <a:xfrm>
            <a:off x="1547664" y="1845578"/>
            <a:ext cx="1485304" cy="261610"/>
          </a:xfrm>
          <a:prstGeom prst="rect">
            <a:avLst/>
          </a:prstGeom>
          <a:noFill/>
        </p:spPr>
        <p:txBody>
          <a:bodyPr wrap="square" rtlCol="0">
            <a:spAutoFit/>
          </a:bodyPr>
          <a:lstStyle/>
          <a:p>
            <a:pPr algn="ctr"/>
            <a:r>
              <a:rPr lang="it-IT" sz="1100" dirty="0" err="1">
                <a:latin typeface="Arial" panose="020B0604020202020204" pitchFamily="34" charset="0"/>
                <a:cs typeface="Arial" panose="020B0604020202020204" pitchFamily="34" charset="0"/>
              </a:rPr>
              <a:t>Refugees</a:t>
            </a:r>
            <a:r>
              <a:rPr lang="it-IT" sz="1100" dirty="0">
                <a:latin typeface="Arial" panose="020B0604020202020204" pitchFamily="34" charset="0"/>
                <a:cs typeface="Arial" panose="020B0604020202020204" pitchFamily="34" charset="0"/>
              </a:rPr>
              <a:t> in Italy</a:t>
            </a:r>
          </a:p>
        </p:txBody>
      </p:sp>
      <p:sp>
        <p:nvSpPr>
          <p:cNvPr id="13" name="CasellaDiTesto 12"/>
          <p:cNvSpPr txBox="1"/>
          <p:nvPr/>
        </p:nvSpPr>
        <p:spPr>
          <a:xfrm>
            <a:off x="6058821" y="1385476"/>
            <a:ext cx="726830" cy="307777"/>
          </a:xfrm>
          <a:prstGeom prst="rect">
            <a:avLst/>
          </a:prstGeom>
          <a:solidFill>
            <a:srgbClr val="0072A4"/>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it-IT" sz="1400" dirty="0">
                <a:latin typeface="Arial" panose="020B0604020202020204" pitchFamily="34" charset="0"/>
                <a:cs typeface="Arial" panose="020B0604020202020204" pitchFamily="34" charset="0"/>
              </a:rPr>
              <a:t>0.27%</a:t>
            </a:r>
          </a:p>
        </p:txBody>
      </p:sp>
      <p:sp>
        <p:nvSpPr>
          <p:cNvPr id="15" name="CasellaDiTesto 14"/>
          <p:cNvSpPr txBox="1"/>
          <p:nvPr/>
        </p:nvSpPr>
        <p:spPr>
          <a:xfrm>
            <a:off x="5675732" y="1888032"/>
            <a:ext cx="1639682" cy="261610"/>
          </a:xfrm>
          <a:prstGeom prst="rect">
            <a:avLst/>
          </a:prstGeom>
          <a:noFill/>
        </p:spPr>
        <p:txBody>
          <a:bodyPr wrap="square" rtlCol="0">
            <a:spAutoFit/>
          </a:bodyPr>
          <a:lstStyle/>
          <a:p>
            <a:pPr algn="ctr"/>
            <a:r>
              <a:rPr lang="it-IT" sz="1100" dirty="0" err="1">
                <a:latin typeface="Arial" panose="020B0604020202020204" pitchFamily="34" charset="0"/>
                <a:cs typeface="Arial" panose="020B0604020202020204" pitchFamily="34" charset="0"/>
              </a:rPr>
              <a:t>Italian</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population</a:t>
            </a:r>
            <a:endParaRPr lang="it-IT" sz="1100" dirty="0">
              <a:latin typeface="Arial" panose="020B0604020202020204" pitchFamily="34" charset="0"/>
              <a:cs typeface="Arial" panose="020B0604020202020204" pitchFamily="34" charset="0"/>
            </a:endParaRPr>
          </a:p>
        </p:txBody>
      </p:sp>
      <p:sp>
        <p:nvSpPr>
          <p:cNvPr id="16" name="CasellaDiTesto 15"/>
          <p:cNvSpPr txBox="1"/>
          <p:nvPr/>
        </p:nvSpPr>
        <p:spPr>
          <a:xfrm>
            <a:off x="4425950" y="1415023"/>
            <a:ext cx="239106" cy="369332"/>
          </a:xfrm>
          <a:prstGeom prst="rect">
            <a:avLst/>
          </a:prstGeom>
          <a:noFill/>
        </p:spPr>
        <p:txBody>
          <a:bodyPr wrap="square" rtlCol="0">
            <a:spAutoFit/>
          </a:bodyPr>
          <a:lstStyle/>
          <a:p>
            <a:pPr algn="ctr"/>
            <a:r>
              <a:rPr lang="it-IT" dirty="0"/>
              <a:t>=</a:t>
            </a:r>
          </a:p>
        </p:txBody>
      </p:sp>
      <p:sp>
        <p:nvSpPr>
          <p:cNvPr id="12" name="Rettangolo arrotondato 11"/>
          <p:cNvSpPr/>
          <p:nvPr/>
        </p:nvSpPr>
        <p:spPr>
          <a:xfrm>
            <a:off x="1396766" y="2344021"/>
            <a:ext cx="6536577" cy="2692400"/>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noFill/>
            </a:endParaRPr>
          </a:p>
        </p:txBody>
      </p:sp>
      <p:sp>
        <p:nvSpPr>
          <p:cNvPr id="4" name="CasellaDiTesto 3"/>
          <p:cNvSpPr txBox="1"/>
          <p:nvPr/>
        </p:nvSpPr>
        <p:spPr>
          <a:xfrm>
            <a:off x="2750150" y="2542513"/>
            <a:ext cx="3902030" cy="261610"/>
          </a:xfrm>
          <a:prstGeom prst="rect">
            <a:avLst/>
          </a:prstGeom>
          <a:noFill/>
        </p:spPr>
        <p:txBody>
          <a:bodyPr wrap="none" rtlCol="0">
            <a:spAutoFit/>
          </a:bodyPr>
          <a:lstStyle/>
          <a:p>
            <a:r>
              <a:rPr lang="it-IT" sz="1100" dirty="0" err="1">
                <a:latin typeface="Arial" panose="020B0604020202020204" pitchFamily="34" charset="0"/>
                <a:cs typeface="Arial" panose="020B0604020202020204" pitchFamily="34" charset="0"/>
              </a:rPr>
              <a:t>If</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all</a:t>
            </a:r>
            <a:r>
              <a:rPr lang="it-IT" sz="1100" dirty="0">
                <a:latin typeface="Arial" panose="020B0604020202020204" pitchFamily="34" charset="0"/>
                <a:cs typeface="Arial" panose="020B0604020202020204" pitchFamily="34" charset="0"/>
              </a:rPr>
              <a:t> 167,335 </a:t>
            </a:r>
            <a:r>
              <a:rPr lang="it-IT" sz="1100" dirty="0" err="1">
                <a:latin typeface="Arial" panose="020B0604020202020204" pitchFamily="34" charset="0"/>
                <a:cs typeface="Arial" panose="020B0604020202020204" pitchFamily="34" charset="0"/>
              </a:rPr>
              <a:t>refugees</a:t>
            </a:r>
            <a:r>
              <a:rPr lang="it-IT" sz="1100" dirty="0">
                <a:latin typeface="Arial" panose="020B0604020202020204" pitchFamily="34" charset="0"/>
                <a:cs typeface="Arial" panose="020B0604020202020204" pitchFamily="34" charset="0"/>
              </a:rPr>
              <a:t> in </a:t>
            </a:r>
            <a:r>
              <a:rPr lang="it-IT" sz="1100" dirty="0" err="1">
                <a:latin typeface="Arial" panose="020B0604020202020204" pitchFamily="34" charset="0"/>
                <a:cs typeface="Arial" panose="020B0604020202020204" pitchFamily="34" charset="0"/>
              </a:rPr>
              <a:t>Italy</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gathered</a:t>
            </a:r>
            <a:r>
              <a:rPr lang="it-IT" sz="1100" dirty="0">
                <a:latin typeface="Arial" panose="020B0604020202020204" pitchFamily="34" charset="0"/>
                <a:cs typeface="Arial" panose="020B0604020202020204" pitchFamily="34" charset="0"/>
              </a:rPr>
              <a:t> in the </a:t>
            </a:r>
            <a:r>
              <a:rPr lang="it-IT" sz="1100" dirty="0" err="1">
                <a:latin typeface="Arial" panose="020B0604020202020204" pitchFamily="34" charset="0"/>
                <a:cs typeface="Arial" panose="020B0604020202020204" pitchFamily="34" charset="0"/>
              </a:rPr>
              <a:t>same</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place</a:t>
            </a:r>
            <a:r>
              <a:rPr lang="it-IT" sz="1100" dirty="0">
                <a:latin typeface="Arial" panose="020B0604020202020204" pitchFamily="34" charset="0"/>
                <a:cs typeface="Arial" panose="020B0604020202020204" pitchFamily="34" charset="0"/>
              </a:rPr>
              <a:t>…</a:t>
            </a:r>
          </a:p>
        </p:txBody>
      </p:sp>
      <p:pic>
        <p:nvPicPr>
          <p:cNvPr id="5" name="Immagine 4"/>
          <p:cNvPicPr>
            <a:picLocks noChangeAspect="1"/>
          </p:cNvPicPr>
          <p:nvPr/>
        </p:nvPicPr>
        <p:blipFill>
          <a:blip r:embed="rId4"/>
          <a:stretch>
            <a:fillRect/>
          </a:stretch>
        </p:blipFill>
        <p:spPr>
          <a:xfrm>
            <a:off x="3219156" y="3074553"/>
            <a:ext cx="2843609" cy="1343213"/>
          </a:xfrm>
          <a:prstGeom prst="rect">
            <a:avLst/>
          </a:prstGeom>
        </p:spPr>
      </p:pic>
      <p:sp>
        <p:nvSpPr>
          <p:cNvPr id="11" name="CasellaDiTesto 10"/>
          <p:cNvSpPr txBox="1"/>
          <p:nvPr/>
        </p:nvSpPr>
        <p:spPr>
          <a:xfrm>
            <a:off x="1641673" y="4596288"/>
            <a:ext cx="6118983" cy="261610"/>
          </a:xfrm>
          <a:prstGeom prst="rect">
            <a:avLst/>
          </a:prstGeom>
          <a:noFill/>
        </p:spPr>
        <p:txBody>
          <a:bodyPr wrap="none" rtlCol="0">
            <a:spAutoFit/>
          </a:bodyPr>
          <a:lstStyle/>
          <a:p>
            <a:r>
              <a:rPr lang="it-IT" sz="1100" dirty="0">
                <a:latin typeface="Arial" panose="020B0604020202020204" pitchFamily="34" charset="0"/>
                <a:cs typeface="Arial" panose="020B0604020202020204" pitchFamily="34" charset="0"/>
              </a:rPr>
              <a:t>…</a:t>
            </a:r>
            <a:r>
              <a:rPr lang="it-IT" sz="1100" dirty="0" err="1">
                <a:latin typeface="Arial" panose="020B0604020202020204" pitchFamily="34" charset="0"/>
                <a:cs typeface="Arial" panose="020B0604020202020204" pitchFamily="34" charset="0"/>
              </a:rPr>
              <a:t>they</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would</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barely</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fill</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Italy’s</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two</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principal</a:t>
            </a:r>
            <a:r>
              <a:rPr lang="it-IT" sz="1100" dirty="0">
                <a:latin typeface="Arial" panose="020B0604020202020204" pitchFamily="34" charset="0"/>
                <a:cs typeface="Arial" panose="020B0604020202020204" pitchFamily="34" charset="0"/>
              </a:rPr>
              <a:t> football </a:t>
            </a:r>
            <a:r>
              <a:rPr lang="it-IT" sz="1100" dirty="0" err="1">
                <a:latin typeface="Arial" panose="020B0604020202020204" pitchFamily="34" charset="0"/>
                <a:cs typeface="Arial" panose="020B0604020202020204" pitchFamily="34" charset="0"/>
              </a:rPr>
              <a:t>stadiums</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each</a:t>
            </a:r>
            <a:r>
              <a:rPr lang="it-IT" sz="1100" dirty="0">
                <a:latin typeface="Arial" panose="020B0604020202020204" pitchFamily="34" charset="0"/>
                <a:cs typeface="Arial" panose="020B0604020202020204" pitchFamily="34" charset="0"/>
              </a:rPr>
              <a:t> holding </a:t>
            </a:r>
            <a:r>
              <a:rPr lang="it-IT" sz="1100" dirty="0" err="1">
                <a:latin typeface="Arial" panose="020B0604020202020204" pitchFamily="34" charset="0"/>
                <a:cs typeface="Arial" panose="020B0604020202020204" pitchFamily="34" charset="0"/>
              </a:rPr>
              <a:t>about</a:t>
            </a:r>
            <a:r>
              <a:rPr lang="it-IT" sz="1100" dirty="0">
                <a:latin typeface="Arial" panose="020B0604020202020204" pitchFamily="34" charset="0"/>
                <a:cs typeface="Arial" panose="020B0604020202020204" pitchFamily="34" charset="0"/>
              </a:rPr>
              <a:t> 80,000 </a:t>
            </a:r>
            <a:r>
              <a:rPr lang="it-IT" sz="1100" dirty="0" err="1">
                <a:latin typeface="Arial" panose="020B0604020202020204" pitchFamily="34" charset="0"/>
                <a:cs typeface="Arial" panose="020B0604020202020204" pitchFamily="34" charset="0"/>
              </a:rPr>
              <a:t>people</a:t>
            </a:r>
            <a:endParaRPr lang="it-IT" sz="1100" dirty="0">
              <a:latin typeface="Arial" panose="020B0604020202020204" pitchFamily="34" charset="0"/>
              <a:cs typeface="Arial" panose="020B0604020202020204" pitchFamily="34" charset="0"/>
            </a:endParaRPr>
          </a:p>
        </p:txBody>
      </p:sp>
      <p:sp>
        <p:nvSpPr>
          <p:cNvPr id="2" name="CasellaDiTesto 1"/>
          <p:cNvSpPr txBox="1"/>
          <p:nvPr/>
        </p:nvSpPr>
        <p:spPr>
          <a:xfrm>
            <a:off x="251520" y="5237908"/>
            <a:ext cx="2121331" cy="219291"/>
          </a:xfrm>
          <a:prstGeom prst="rect">
            <a:avLst/>
          </a:prstGeom>
          <a:noFill/>
        </p:spPr>
        <p:txBody>
          <a:bodyPr wrap="square" rtlCol="0">
            <a:spAutoFit/>
          </a:bodyPr>
          <a:lstStyle/>
          <a:p>
            <a:r>
              <a:rPr lang="it-IT" sz="825" dirty="0">
                <a:latin typeface="Arial" panose="020B0604020202020204" pitchFamily="34" charset="0"/>
                <a:cs typeface="Arial" panose="020B0604020202020204" pitchFamily="34" charset="0"/>
              </a:rPr>
              <a:t>UNHCR </a:t>
            </a:r>
            <a:r>
              <a:rPr lang="it-IT" sz="825" dirty="0" err="1">
                <a:latin typeface="Arial" panose="020B0604020202020204" pitchFamily="34" charset="0"/>
                <a:cs typeface="Arial" panose="020B0604020202020204" pitchFamily="34" charset="0"/>
              </a:rPr>
              <a:t>Population</a:t>
            </a:r>
            <a:r>
              <a:rPr lang="it-IT" sz="825" dirty="0">
                <a:latin typeface="Arial" panose="020B0604020202020204" pitchFamily="34" charset="0"/>
                <a:cs typeface="Arial" panose="020B0604020202020204" pitchFamily="34" charset="0"/>
              </a:rPr>
              <a:t> </a:t>
            </a:r>
            <a:r>
              <a:rPr lang="it-IT" sz="825" dirty="0" err="1">
                <a:latin typeface="Arial" panose="020B0604020202020204" pitchFamily="34" charset="0"/>
                <a:cs typeface="Arial" panose="020B0604020202020204" pitchFamily="34" charset="0"/>
              </a:rPr>
              <a:t>Statistics</a:t>
            </a:r>
            <a:r>
              <a:rPr lang="it-IT" sz="825" dirty="0">
                <a:latin typeface="Arial" panose="020B0604020202020204" pitchFamily="34" charset="0"/>
                <a:cs typeface="Arial" panose="020B0604020202020204" pitchFamily="34" charset="0"/>
              </a:rPr>
              <a:t>, 2018</a:t>
            </a:r>
          </a:p>
        </p:txBody>
      </p:sp>
    </p:spTree>
    <p:extLst>
      <p:ext uri="{BB962C8B-B14F-4D97-AF65-F5344CB8AC3E}">
        <p14:creationId xmlns:p14="http://schemas.microsoft.com/office/powerpoint/2010/main" val="479726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357290" y="918223"/>
            <a:ext cx="6536577" cy="392415"/>
          </a:xfrm>
          <a:prstGeom prst="rect">
            <a:avLst/>
          </a:prstGeom>
          <a:solidFill>
            <a:srgbClr val="0070C0"/>
          </a:solidFill>
          <a:ln>
            <a:headEnd/>
            <a:tailEn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tabLst>
                <a:tab pos="170260" algn="l"/>
                <a:tab pos="257175" algn="l"/>
                <a:tab pos="513160" algn="l"/>
                <a:tab pos="1884760" algn="l"/>
                <a:tab pos="2659856" algn="l"/>
              </a:tabLst>
            </a:pPr>
            <a:r>
              <a:rPr lang="en-GB" sz="2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ea typeface="Times New Roman" pitchFamily="18" charset="0"/>
                <a:cs typeface="Arial" panose="020B0604020202020204" pitchFamily="34" charset="0"/>
              </a:rPr>
              <a:t>ARRIVALS TO ITALY</a:t>
            </a:r>
            <a:endParaRPr lang="en-GB" sz="2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Immagine 2"/>
          <p:cNvPicPr>
            <a:picLocks noChangeAspect="1"/>
          </p:cNvPicPr>
          <p:nvPr/>
        </p:nvPicPr>
        <p:blipFill>
          <a:blip r:embed="rId4"/>
          <a:stretch>
            <a:fillRect/>
          </a:stretch>
        </p:blipFill>
        <p:spPr>
          <a:xfrm>
            <a:off x="1691680" y="862030"/>
            <a:ext cx="5904656" cy="4392564"/>
          </a:xfrm>
          <a:prstGeom prst="rect">
            <a:avLst/>
          </a:prstGeom>
        </p:spPr>
      </p:pic>
      <p:sp>
        <p:nvSpPr>
          <p:cNvPr id="5" name="Rectangle 4"/>
          <p:cNvSpPr>
            <a:spLocks noChangeArrowheads="1"/>
          </p:cNvSpPr>
          <p:nvPr/>
        </p:nvSpPr>
        <p:spPr bwMode="auto">
          <a:xfrm>
            <a:off x="2757456" y="342293"/>
            <a:ext cx="3465883" cy="392415"/>
          </a:xfrm>
          <a:prstGeom prst="rect">
            <a:avLst/>
          </a:prstGeom>
          <a:solidFill>
            <a:srgbClr val="0072A4"/>
          </a:solidFill>
          <a:ln>
            <a:headEnd/>
            <a:tailEn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tabLst>
                <a:tab pos="170260" algn="l"/>
                <a:tab pos="257175" algn="l"/>
                <a:tab pos="513160" algn="l"/>
                <a:tab pos="1884760" algn="l"/>
                <a:tab pos="2659856" algn="l"/>
              </a:tabLst>
            </a:pPr>
            <a:r>
              <a:rPr lang="en-GB" sz="2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ea typeface="Times New Roman" pitchFamily="18" charset="0"/>
                <a:cs typeface="Arial" panose="020B0604020202020204" pitchFamily="34" charset="0"/>
              </a:rPr>
              <a:t>ARRIVALS TO ITALY</a:t>
            </a:r>
            <a:endParaRPr lang="en-GB" sz="2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val="346016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 name="Rectangle 4"/>
          <p:cNvSpPr>
            <a:spLocks noChangeArrowheads="1"/>
          </p:cNvSpPr>
          <p:nvPr/>
        </p:nvSpPr>
        <p:spPr bwMode="auto">
          <a:xfrm>
            <a:off x="1907704" y="260648"/>
            <a:ext cx="5472608" cy="392415"/>
          </a:xfrm>
          <a:prstGeom prst="rect">
            <a:avLst/>
          </a:prstGeom>
          <a:solidFill>
            <a:srgbClr val="0072A4"/>
          </a:solidFill>
          <a:ln>
            <a:headEnd/>
            <a:tailEn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tabLst>
                <a:tab pos="170260" algn="l"/>
                <a:tab pos="257175" algn="l"/>
                <a:tab pos="513160" algn="l"/>
                <a:tab pos="1884760" algn="l"/>
                <a:tab pos="2659856" algn="l"/>
              </a:tabLst>
            </a:pPr>
            <a:r>
              <a:rPr lang="en-GB" sz="2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ITALIAN EXTERNALISATION POLICIES</a:t>
            </a:r>
          </a:p>
        </p:txBody>
      </p:sp>
      <p:sp>
        <p:nvSpPr>
          <p:cNvPr id="22" name="Rettangolo 21"/>
          <p:cNvSpPr/>
          <p:nvPr/>
        </p:nvSpPr>
        <p:spPr>
          <a:xfrm>
            <a:off x="539551" y="1131600"/>
            <a:ext cx="8064896" cy="1552733"/>
          </a:xfrm>
          <a:prstGeom prst="rect">
            <a:avLst/>
          </a:prstGeom>
        </p:spPr>
        <p:txBody>
          <a:bodyPr wrap="square">
            <a:spAutoFit/>
          </a:bodyPr>
          <a:lstStyle/>
          <a:p>
            <a:pPr>
              <a:lnSpc>
                <a:spcPct val="107000"/>
              </a:lnSpc>
              <a:spcAft>
                <a:spcPts val="800"/>
              </a:spcAft>
            </a:pPr>
            <a:r>
              <a:rPr lang="en-US" sz="1000" b="1" dirty="0">
                <a:latin typeface="Arial" panose="020B0604020202020204" pitchFamily="34" charset="0"/>
                <a:ea typeface="Calibri" panose="020F0502020204030204" pitchFamily="34" charset="0"/>
                <a:cs typeface="Arial" panose="020B0604020202020204" pitchFamily="34" charset="0"/>
              </a:rPr>
              <a:t>ITALY – LIBYA MEMORANDUM OF UNDERSTANDING (February 2017) </a:t>
            </a:r>
            <a:r>
              <a:rPr lang="en-US" sz="10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Italy committed to pay €220 million to the Libyan coastal guard and provide training to help them catch the vessels—primarily rubber dinghies. In exchange, the Libyan coast guard committed to send the boats back to Libya and to put people into detention </a:t>
            </a:r>
            <a:r>
              <a:rPr lang="en-US" sz="1000" dirty="0" err="1">
                <a:latin typeface="Arial" panose="020B0604020202020204" pitchFamily="34" charset="0"/>
                <a:ea typeface="Calibri" panose="020F0502020204030204" pitchFamily="34" charset="0"/>
                <a:cs typeface="Arial" panose="020B0604020202020204" pitchFamily="34" charset="0"/>
              </a:rPr>
              <a:t>centres</a:t>
            </a:r>
            <a:r>
              <a:rPr lang="en-US" sz="10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US" sz="1000" b="1" dirty="0">
                <a:latin typeface="Arial" panose="020B0604020202020204" pitchFamily="34" charset="0"/>
                <a:ea typeface="Calibri" panose="020F0502020204030204" pitchFamily="34" charset="0"/>
                <a:cs typeface="Arial" panose="020B0604020202020204" pitchFamily="34" charset="0"/>
              </a:rPr>
              <a:t>Human Rights Watch</a:t>
            </a:r>
            <a:r>
              <a:rPr lang="en-US" sz="1000" dirty="0">
                <a:latin typeface="Arial" panose="020B0604020202020204" pitchFamily="34" charset="0"/>
                <a:ea typeface="Calibri" panose="020F0502020204030204" pitchFamily="34" charset="0"/>
                <a:cs typeface="Arial" panose="020B0604020202020204" pitchFamily="34" charset="0"/>
              </a:rPr>
              <a:t>: “Migrants and asylum seekers detained in Libya, including children, are trapped in a nightmare, and what EU governments are doing perpetuates detention instead of getting people out of these abusive conditions” </a:t>
            </a:r>
          </a:p>
          <a:p>
            <a:pPr>
              <a:lnSpc>
                <a:spcPct val="107000"/>
              </a:lnSpc>
              <a:spcAft>
                <a:spcPts val="800"/>
              </a:spcAft>
            </a:pPr>
            <a:r>
              <a:rPr lang="en-US" sz="1000" b="1" dirty="0">
                <a:latin typeface="Arial" panose="020B0604020202020204" pitchFamily="34" charset="0"/>
                <a:ea typeface="Calibri" panose="020F0502020204030204" pitchFamily="34" charset="0"/>
                <a:cs typeface="Arial" panose="020B0604020202020204" pitchFamily="34" charset="0"/>
              </a:rPr>
              <a:t>EU migration commissioner, Dimitri Avramopoulos</a:t>
            </a:r>
            <a:r>
              <a:rPr lang="en-US" sz="1000" dirty="0">
                <a:latin typeface="Arial" panose="020B0604020202020204" pitchFamily="34" charset="0"/>
                <a:ea typeface="Calibri" panose="020F0502020204030204" pitchFamily="34" charset="0"/>
                <a:cs typeface="Arial" panose="020B0604020202020204" pitchFamily="34" charset="0"/>
              </a:rPr>
              <a:t>: “We are all conscious of the appalling and degrading conditions in which some migrants are held in Libya.” </a:t>
            </a:r>
            <a:endParaRPr lang="it-IT" sz="1000" dirty="0">
              <a:latin typeface="Arial" panose="020B0604020202020204" pitchFamily="34" charset="0"/>
              <a:ea typeface="Calibri" panose="020F0502020204030204" pitchFamily="34" charset="0"/>
              <a:cs typeface="Arial" panose="020B0604020202020204" pitchFamily="34" charset="0"/>
            </a:endParaRPr>
          </a:p>
        </p:txBody>
      </p:sp>
      <p:pic>
        <p:nvPicPr>
          <p:cNvPr id="10" name="Immagine 9"/>
          <p:cNvPicPr>
            <a:picLocks noChangeAspect="1"/>
          </p:cNvPicPr>
          <p:nvPr/>
        </p:nvPicPr>
        <p:blipFill>
          <a:blip r:embed="rId4"/>
          <a:stretch>
            <a:fillRect/>
          </a:stretch>
        </p:blipFill>
        <p:spPr>
          <a:xfrm>
            <a:off x="1331640" y="2852936"/>
            <a:ext cx="1996976" cy="2445494"/>
          </a:xfrm>
          <a:prstGeom prst="rect">
            <a:avLst/>
          </a:prstGeom>
        </p:spPr>
      </p:pic>
      <p:pic>
        <p:nvPicPr>
          <p:cNvPr id="11" name="Immagine 10"/>
          <p:cNvPicPr>
            <a:picLocks noChangeAspect="1"/>
          </p:cNvPicPr>
          <p:nvPr/>
        </p:nvPicPr>
        <p:blipFill>
          <a:blip r:embed="rId5"/>
          <a:stretch>
            <a:fillRect/>
          </a:stretch>
        </p:blipFill>
        <p:spPr>
          <a:xfrm>
            <a:off x="4769210" y="2852937"/>
            <a:ext cx="3148917" cy="2445493"/>
          </a:xfrm>
          <a:prstGeom prst="rect">
            <a:avLst/>
          </a:prstGeom>
        </p:spPr>
      </p:pic>
    </p:spTree>
    <p:extLst>
      <p:ext uri="{BB962C8B-B14F-4D97-AF65-F5344CB8AC3E}">
        <p14:creationId xmlns:p14="http://schemas.microsoft.com/office/powerpoint/2010/main" val="74554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olo 1"/>
          <p:cNvSpPr>
            <a:spLocks noGrp="1"/>
          </p:cNvSpPr>
          <p:nvPr>
            <p:ph type="ctrTitle"/>
          </p:nvPr>
        </p:nvSpPr>
        <p:spPr>
          <a:xfrm>
            <a:off x="1678761" y="1553753"/>
            <a:ext cx="5829300" cy="1071570"/>
          </a:xfrm>
        </p:spPr>
        <p:txBody>
          <a:bodyPr>
            <a:noAutofit/>
          </a:bodyPr>
          <a:lstStyle/>
          <a:p>
            <a:pPr>
              <a:lnSpc>
                <a:spcPct val="150000"/>
              </a:lnSpc>
            </a:pPr>
            <a:br>
              <a:rPr lang="en-GB" sz="825" dirty="0">
                <a:latin typeface="Comic Sans MS" pitchFamily="66" charset="0"/>
              </a:rPr>
            </a:br>
            <a:br>
              <a:rPr lang="en-GB" sz="825" dirty="0">
                <a:latin typeface="Comic Sans MS" pitchFamily="66" charset="0"/>
              </a:rPr>
            </a:br>
            <a:br>
              <a:rPr lang="en-GB" sz="825" dirty="0">
                <a:latin typeface="Comic Sans MS" pitchFamily="66" charset="0"/>
              </a:rPr>
            </a:br>
            <a:br>
              <a:rPr lang="it-IT" sz="825" dirty="0">
                <a:latin typeface="Comic Sans MS" pitchFamily="66" charset="0"/>
              </a:rPr>
            </a:br>
            <a:r>
              <a:rPr lang="en-GB" sz="825" dirty="0">
                <a:latin typeface="Comic Sans MS" pitchFamily="66" charset="0"/>
              </a:rPr>
              <a:t> </a:t>
            </a:r>
            <a:br>
              <a:rPr lang="it-IT" sz="825" dirty="0"/>
            </a:br>
            <a:br>
              <a:rPr lang="de-DE" sz="825" dirty="0">
                <a:latin typeface="Comic Sans MS" pitchFamily="66" charset="0"/>
              </a:rPr>
            </a:br>
            <a:br>
              <a:rPr lang="de-DE" sz="825" dirty="0">
                <a:latin typeface="Comic Sans MS" pitchFamily="66" charset="0"/>
              </a:rPr>
            </a:br>
            <a:br>
              <a:rPr lang="it-IT" sz="825" dirty="0">
                <a:latin typeface="Comic Sans MS" pitchFamily="66" charset="0"/>
              </a:rPr>
            </a:br>
            <a:br>
              <a:rPr lang="it-IT" sz="825" dirty="0">
                <a:latin typeface="Comic Sans MS" pitchFamily="66" charset="0"/>
              </a:rPr>
            </a:br>
            <a:endParaRPr lang="it-IT" sz="825" dirty="0">
              <a:latin typeface="Comic Sans MS" pitchFamily="66" charset="0"/>
            </a:endParaRPr>
          </a:p>
        </p:txBody>
      </p:sp>
      <p:sp>
        <p:nvSpPr>
          <p:cNvPr id="13" name="CasellaDiTesto 12"/>
          <p:cNvSpPr txBox="1"/>
          <p:nvPr/>
        </p:nvSpPr>
        <p:spPr>
          <a:xfrm>
            <a:off x="1363382" y="1033629"/>
            <a:ext cx="715593" cy="300082"/>
          </a:xfrm>
          <a:prstGeom prst="rect">
            <a:avLst/>
          </a:prstGeom>
          <a:solidFill>
            <a:srgbClr val="A7B9DC"/>
          </a:solidFill>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it-IT" sz="1350" dirty="0"/>
              <a:t>33.000</a:t>
            </a:r>
          </a:p>
        </p:txBody>
      </p:sp>
      <p:sp>
        <p:nvSpPr>
          <p:cNvPr id="14" name="CasellaDiTesto 13"/>
          <p:cNvSpPr txBox="1"/>
          <p:nvPr/>
        </p:nvSpPr>
        <p:spPr>
          <a:xfrm>
            <a:off x="2267744" y="800748"/>
            <a:ext cx="1623126" cy="553998"/>
          </a:xfrm>
          <a:prstGeom prst="rect">
            <a:avLst/>
          </a:prstGeom>
          <a:noFill/>
        </p:spPr>
        <p:txBody>
          <a:bodyPr wrap="square" rtlCol="0">
            <a:spAutoFit/>
          </a:bodyPr>
          <a:lstStyle/>
          <a:p>
            <a:pPr algn="ctr"/>
            <a:r>
              <a:rPr lang="it-IT" sz="1000" dirty="0">
                <a:solidFill>
                  <a:srgbClr val="5F6684"/>
                </a:solidFill>
                <a:latin typeface="Arial" panose="020B0604020202020204" pitchFamily="34" charset="0"/>
                <a:cs typeface="Arial" panose="020B0604020202020204" pitchFamily="34" charset="0"/>
              </a:rPr>
              <a:t>The number of deaths at sea in the Mediterranean from 1990 to 2018</a:t>
            </a:r>
          </a:p>
        </p:txBody>
      </p:sp>
      <p:sp>
        <p:nvSpPr>
          <p:cNvPr id="12" name="Rectangle 4"/>
          <p:cNvSpPr>
            <a:spLocks noChangeArrowheads="1"/>
          </p:cNvSpPr>
          <p:nvPr/>
        </p:nvSpPr>
        <p:spPr bwMode="auto">
          <a:xfrm>
            <a:off x="3384668" y="307022"/>
            <a:ext cx="2422622" cy="392415"/>
          </a:xfrm>
          <a:prstGeom prst="rect">
            <a:avLst/>
          </a:prstGeom>
          <a:solidFill>
            <a:srgbClr val="0072A4"/>
          </a:solidFill>
          <a:ln>
            <a:headEnd/>
            <a:tailEn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tabLst>
                <a:tab pos="170260" algn="l"/>
                <a:tab pos="257175" algn="l"/>
                <a:tab pos="513160" algn="l"/>
                <a:tab pos="1884760" algn="l"/>
                <a:tab pos="2659856" algn="l"/>
              </a:tabLst>
            </a:pPr>
            <a:r>
              <a:rPr lang="en-GB" sz="2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DEATHS AT SEA</a:t>
            </a:r>
          </a:p>
        </p:txBody>
      </p:sp>
      <p:pic>
        <p:nvPicPr>
          <p:cNvPr id="6" name="Immagine 5"/>
          <p:cNvPicPr>
            <a:picLocks noChangeAspect="1"/>
          </p:cNvPicPr>
          <p:nvPr/>
        </p:nvPicPr>
        <p:blipFill>
          <a:blip r:embed="rId4"/>
          <a:stretch>
            <a:fillRect/>
          </a:stretch>
        </p:blipFill>
        <p:spPr>
          <a:xfrm>
            <a:off x="1363382" y="1614647"/>
            <a:ext cx="6375024" cy="3729983"/>
          </a:xfrm>
          <a:prstGeom prst="rect">
            <a:avLst/>
          </a:prstGeom>
        </p:spPr>
      </p:pic>
      <p:pic>
        <p:nvPicPr>
          <p:cNvPr id="8" name="Immagine 7"/>
          <p:cNvPicPr>
            <a:picLocks noChangeAspect="1"/>
          </p:cNvPicPr>
          <p:nvPr/>
        </p:nvPicPr>
        <p:blipFill>
          <a:blip r:embed="rId5"/>
          <a:stretch>
            <a:fillRect/>
          </a:stretch>
        </p:blipFill>
        <p:spPr>
          <a:xfrm>
            <a:off x="4283968" y="818755"/>
            <a:ext cx="3955670" cy="712150"/>
          </a:xfrm>
          <a:prstGeom prst="rect">
            <a:avLst/>
          </a:prstGeom>
        </p:spPr>
      </p:pic>
    </p:spTree>
    <p:extLst>
      <p:ext uri="{BB962C8B-B14F-4D97-AF65-F5344CB8AC3E}">
        <p14:creationId xmlns:p14="http://schemas.microsoft.com/office/powerpoint/2010/main" val="2102922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8" name="Rectangle 4"/>
          <p:cNvSpPr>
            <a:spLocks noChangeArrowheads="1"/>
          </p:cNvSpPr>
          <p:nvPr/>
        </p:nvSpPr>
        <p:spPr bwMode="auto">
          <a:xfrm>
            <a:off x="2695042" y="345072"/>
            <a:ext cx="3753915" cy="392415"/>
          </a:xfrm>
          <a:prstGeom prst="rect">
            <a:avLst/>
          </a:prstGeom>
          <a:solidFill>
            <a:srgbClr val="0072A4"/>
          </a:solidFill>
          <a:ln>
            <a:headEnd/>
            <a:tailEn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tabLst>
                <a:tab pos="170260" algn="l"/>
                <a:tab pos="257175" algn="l"/>
                <a:tab pos="513160" algn="l"/>
                <a:tab pos="1884760" algn="l"/>
                <a:tab pos="2659856" algn="l"/>
              </a:tabLst>
            </a:pPr>
            <a:r>
              <a:rPr lang="en-GB" sz="2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ea typeface="Times New Roman" pitchFamily="18" charset="0"/>
                <a:cs typeface="Arial" panose="020B0604020202020204" pitchFamily="34" charset="0"/>
              </a:rPr>
              <a:t>GETTING TO EUROPE</a:t>
            </a:r>
            <a:endParaRPr lang="en-GB" sz="2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4" name="CasellaDiTesto 3"/>
          <p:cNvSpPr txBox="1"/>
          <p:nvPr/>
        </p:nvSpPr>
        <p:spPr>
          <a:xfrm>
            <a:off x="683568" y="1700808"/>
            <a:ext cx="1213782" cy="577081"/>
          </a:xfrm>
          <a:prstGeom prst="rect">
            <a:avLst/>
          </a:prstGeom>
          <a:noFill/>
        </p:spPr>
        <p:txBody>
          <a:bodyPr wrap="square" rtlCol="0">
            <a:spAutoFit/>
          </a:bodyPr>
          <a:lstStyle/>
          <a:p>
            <a:pPr algn="ctr"/>
            <a:r>
              <a:rPr lang="it-IT" sz="1050" b="1" dirty="0"/>
              <a:t>Maritime route is used </a:t>
            </a:r>
          </a:p>
          <a:p>
            <a:pPr algn="ctr"/>
            <a:r>
              <a:rPr lang="it-IT" sz="1050" b="1" dirty="0"/>
              <a:t>7 times out of 10</a:t>
            </a:r>
          </a:p>
        </p:txBody>
      </p:sp>
      <p:sp>
        <p:nvSpPr>
          <p:cNvPr id="12" name="CasellaDiTesto 11"/>
          <p:cNvSpPr txBox="1"/>
          <p:nvPr/>
        </p:nvSpPr>
        <p:spPr>
          <a:xfrm>
            <a:off x="763296" y="1245413"/>
            <a:ext cx="1080120" cy="307777"/>
          </a:xfrm>
          <a:prstGeom prst="rect">
            <a:avLst/>
          </a:prstGeom>
          <a:solidFill>
            <a:srgbClr val="0072A4"/>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it-IT" sz="1400" b="1" dirty="0">
                <a:latin typeface="Arial" panose="020B0604020202020204" pitchFamily="34" charset="0"/>
                <a:cs typeface="Arial" panose="020B0604020202020204" pitchFamily="34" charset="0"/>
              </a:rPr>
              <a:t>BY SEA</a:t>
            </a:r>
          </a:p>
        </p:txBody>
      </p:sp>
      <p:sp>
        <p:nvSpPr>
          <p:cNvPr id="10" name="CasellaDiTesto 9"/>
          <p:cNvSpPr txBox="1"/>
          <p:nvPr/>
        </p:nvSpPr>
        <p:spPr>
          <a:xfrm>
            <a:off x="2048910" y="1276190"/>
            <a:ext cx="3096344" cy="246221"/>
          </a:xfrm>
          <a:prstGeom prst="rect">
            <a:avLst/>
          </a:prstGeom>
          <a:solidFill>
            <a:srgbClr val="0072A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it-IT" sz="1000" b="1" dirty="0">
                <a:latin typeface="Arial" panose="020B0604020202020204" pitchFamily="34" charset="0"/>
                <a:cs typeface="Arial" panose="020B0604020202020204" pitchFamily="34" charset="0"/>
              </a:rPr>
              <a:t>Migration </a:t>
            </a:r>
            <a:r>
              <a:rPr lang="it-IT" sz="1000" b="1" dirty="0" err="1">
                <a:latin typeface="Arial" panose="020B0604020202020204" pitchFamily="34" charset="0"/>
                <a:cs typeface="Arial" panose="020B0604020202020204" pitchFamily="34" charset="0"/>
              </a:rPr>
              <a:t>routes</a:t>
            </a:r>
            <a:r>
              <a:rPr lang="it-IT" sz="1000" b="1" dirty="0">
                <a:latin typeface="Arial" panose="020B0604020202020204" pitchFamily="34" charset="0"/>
                <a:cs typeface="Arial" panose="020B0604020202020204" pitchFamily="34" charset="0"/>
              </a:rPr>
              <a:t> to </a:t>
            </a:r>
            <a:r>
              <a:rPr lang="it-IT" sz="1000" b="1" dirty="0" err="1">
                <a:latin typeface="Arial" panose="020B0604020202020204" pitchFamily="34" charset="0"/>
                <a:cs typeface="Arial" panose="020B0604020202020204" pitchFamily="34" charset="0"/>
              </a:rPr>
              <a:t>Italy</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across</a:t>
            </a:r>
            <a:r>
              <a:rPr lang="it-IT" sz="1000" b="1" dirty="0">
                <a:latin typeface="Arial" panose="020B0604020202020204" pitchFamily="34" charset="0"/>
                <a:cs typeface="Arial" panose="020B0604020202020204" pitchFamily="34" charset="0"/>
              </a:rPr>
              <a:t> North Africa</a:t>
            </a:r>
          </a:p>
        </p:txBody>
      </p:sp>
      <p:sp>
        <p:nvSpPr>
          <p:cNvPr id="30" name="CasellaDiTesto 29"/>
          <p:cNvSpPr txBox="1"/>
          <p:nvPr/>
        </p:nvSpPr>
        <p:spPr>
          <a:xfrm>
            <a:off x="5722301" y="4597238"/>
            <a:ext cx="1944216" cy="300082"/>
          </a:xfrm>
          <a:prstGeom prst="rect">
            <a:avLst/>
          </a:prstGeom>
          <a:noFill/>
        </p:spPr>
        <p:txBody>
          <a:bodyPr wrap="square" rtlCol="0">
            <a:spAutoFit/>
          </a:bodyPr>
          <a:lstStyle/>
          <a:p>
            <a:endParaRPr lang="it-IT" sz="1350"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315" y="1587451"/>
            <a:ext cx="5514975" cy="3871913"/>
          </a:xfrm>
          <a:prstGeom prst="rect">
            <a:avLst/>
          </a:prstGeom>
        </p:spPr>
      </p:pic>
    </p:spTree>
    <p:extLst>
      <p:ext uri="{BB962C8B-B14F-4D97-AF65-F5344CB8AC3E}">
        <p14:creationId xmlns:p14="http://schemas.microsoft.com/office/powerpoint/2010/main" val="108965808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986</TotalTime>
  <Words>2009</Words>
  <Application>Microsoft Office PowerPoint</Application>
  <PresentationFormat>Presentazione su schermo (4:3)</PresentationFormat>
  <Paragraphs>452</Paragraphs>
  <Slides>31</Slides>
  <Notes>16</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31</vt:i4>
      </vt:variant>
    </vt:vector>
  </HeadingPairs>
  <TitlesOfParts>
    <vt:vector size="40" baseType="lpstr">
      <vt:lpstr>Arial</vt:lpstr>
      <vt:lpstr>Calibri</vt:lpstr>
      <vt:lpstr>Comic Sans MS</vt:lpstr>
      <vt:lpstr>Times New Roman</vt:lpstr>
      <vt:lpstr>Trebuchet MS</vt:lpstr>
      <vt:lpstr>Wingdings</vt:lpstr>
      <vt:lpstr>Wingdings 3</vt:lpstr>
      <vt:lpstr>Tema di Office</vt:lpstr>
      <vt:lpstr>Sfaccettatura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Beatrice</dc:creator>
  <cp:lastModifiedBy>Utente</cp:lastModifiedBy>
  <cp:revision>66</cp:revision>
  <cp:lastPrinted>2019-02-04T10:56:33Z</cp:lastPrinted>
  <dcterms:created xsi:type="dcterms:W3CDTF">2019-01-22T09:19:33Z</dcterms:created>
  <dcterms:modified xsi:type="dcterms:W3CDTF">2019-05-21T08:52:58Z</dcterms:modified>
</cp:coreProperties>
</file>